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44" r:id="rId78"/>
    <p:sldId id="335" r:id="rId79"/>
    <p:sldId id="336" r:id="rId80"/>
    <p:sldId id="351" r:id="rId81"/>
    <p:sldId id="345" r:id="rId82"/>
    <p:sldId id="346" r:id="rId83"/>
    <p:sldId id="339" r:id="rId84"/>
    <p:sldId id="340" r:id="rId85"/>
    <p:sldId id="347" r:id="rId86"/>
    <p:sldId id="348" r:id="rId87"/>
    <p:sldId id="337" r:id="rId88"/>
    <p:sldId id="349" r:id="rId89"/>
    <p:sldId id="350" r:id="rId90"/>
    <p:sldId id="341" r:id="rId91"/>
    <p:sldId id="342" r:id="rId92"/>
    <p:sldId id="352" r:id="rId93"/>
    <p:sldId id="353" r:id="rId94"/>
    <p:sldId id="381"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43" r:id="rId113"/>
    <p:sldId id="371" r:id="rId114"/>
    <p:sldId id="372" r:id="rId115"/>
    <p:sldId id="373" r:id="rId116"/>
    <p:sldId id="374" r:id="rId117"/>
    <p:sldId id="375" r:id="rId118"/>
    <p:sldId id="376" r:id="rId119"/>
    <p:sldId id="377" r:id="rId120"/>
    <p:sldId id="378" r:id="rId121"/>
    <p:sldId id="379" r:id="rId122"/>
    <p:sldId id="380"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7 (08-05-2021)" id="{E87618DD-064F-47FF-AB2E-3FA3487ADF23}">
          <p14:sldIdLst>
            <p14:sldId id="256"/>
            <p14:sldId id="259"/>
            <p14:sldId id="260"/>
            <p14:sldId id="261"/>
            <p14:sldId id="262"/>
            <p14:sldId id="263"/>
            <p14:sldId id="264"/>
            <p14:sldId id="265"/>
            <p14:sldId id="266"/>
            <p14:sldId id="267"/>
            <p14:sldId id="268"/>
            <p14:sldId id="269"/>
            <p14:sldId id="270"/>
            <p14:sldId id="271"/>
          </p14:sldIdLst>
        </p14:section>
        <p14:section name="DAY 8 (11-05-2021)" id="{4FD57546-5251-4B67-8DEC-B5068DD8314F}">
          <p14:sldIdLst>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Lst>
        </p14:section>
        <p14:section name="DAY 9 (12-05-2021)" id="{8308E1B5-A865-4576-96FE-67172A7B7A2C}">
          <p14:sldIdLst>
            <p14:sldId id="294"/>
            <p14:sldId id="295"/>
            <p14:sldId id="296"/>
            <p14:sldId id="297"/>
            <p14:sldId id="298"/>
            <p14:sldId id="299"/>
            <p14:sldId id="300"/>
            <p14:sldId id="301"/>
            <p14:sldId id="302"/>
            <p14:sldId id="303"/>
            <p14:sldId id="304"/>
          </p14:sldIdLst>
        </p14:section>
        <p14:section name="DAY 10 (13-05-2021)" id="{6E7D8498-9563-43F5-B606-0D5034980599}">
          <p14:sldIdLst>
            <p14:sldId id="305"/>
            <p14:sldId id="306"/>
            <p14:sldId id="307"/>
            <p14:sldId id="308"/>
            <p14:sldId id="309"/>
            <p14:sldId id="310"/>
            <p14:sldId id="311"/>
            <p14:sldId id="312"/>
          </p14:sldIdLst>
        </p14:section>
        <p14:section name="DAY11(15-05-2021)" id="{0665A27E-E919-41A3-BA8B-3E4188F9AA81}">
          <p14:sldIdLst>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Lst>
        </p14:section>
        <p14:section name="DAY 12 (18-05-2021)" id="{43A27955-6ED0-417E-8D37-27387A42C3DF}">
          <p14:sldIdLst>
            <p14:sldId id="334"/>
            <p14:sldId id="344"/>
            <p14:sldId id="335"/>
            <p14:sldId id="336"/>
            <p14:sldId id="351"/>
            <p14:sldId id="345"/>
            <p14:sldId id="346"/>
            <p14:sldId id="339"/>
            <p14:sldId id="340"/>
            <p14:sldId id="347"/>
            <p14:sldId id="348"/>
            <p14:sldId id="337"/>
            <p14:sldId id="349"/>
          </p14:sldIdLst>
        </p14:section>
        <p14:section name="DAY 14 (20-05-2021)" id="{9BA803BF-391F-42E1-B6F1-51AC9C3E5DB6}">
          <p14:sldIdLst>
            <p14:sldId id="350"/>
            <p14:sldId id="341"/>
            <p14:sldId id="342"/>
            <p14:sldId id="352"/>
            <p14:sldId id="353"/>
            <p14:sldId id="381"/>
            <p14:sldId id="354"/>
            <p14:sldId id="355"/>
            <p14:sldId id="356"/>
            <p14:sldId id="357"/>
            <p14:sldId id="358"/>
            <p14:sldId id="359"/>
            <p14:sldId id="360"/>
            <p14:sldId id="361"/>
            <p14:sldId id="362"/>
            <p14:sldId id="363"/>
            <p14:sldId id="364"/>
            <p14:sldId id="365"/>
            <p14:sldId id="366"/>
            <p14:sldId id="367"/>
            <p14:sldId id="368"/>
          </p14:sldIdLst>
        </p14:section>
        <p14:section name="DAY15 (22-05-2021)" id="{66BC21C3-6074-4547-AE64-3017E3D9BAAC}">
          <p14:sldIdLst>
            <p14:sldId id="369"/>
            <p14:sldId id="370"/>
            <p14:sldId id="343"/>
            <p14:sldId id="371"/>
            <p14:sldId id="372"/>
            <p14:sldId id="373"/>
            <p14:sldId id="374"/>
            <p14:sldId id="375"/>
            <p14:sldId id="376"/>
            <p14:sldId id="377"/>
            <p14:sldId id="378"/>
            <p14:sldId id="379"/>
            <p14:sldId id="3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78" autoAdjust="0"/>
    <p:restoredTop sz="94660"/>
  </p:normalViewPr>
  <p:slideViewPr>
    <p:cSldViewPr snapToGrid="0">
      <p:cViewPr varScale="1">
        <p:scale>
          <a:sx n="86" d="100"/>
          <a:sy n="86" d="100"/>
        </p:scale>
        <p:origin x="96" y="2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52942-55C3-4E24-875A-5A5B429389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34491F3-C08D-4EDA-A5AB-6E50D45C5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6205361-1612-4E24-9345-2B9BCDCBDA77}"/>
              </a:ext>
            </a:extLst>
          </p:cNvPr>
          <p:cNvSpPr>
            <a:spLocks noGrp="1"/>
          </p:cNvSpPr>
          <p:nvPr>
            <p:ph type="dt" sz="half" idx="10"/>
          </p:nvPr>
        </p:nvSpPr>
        <p:spPr/>
        <p:txBody>
          <a:bodyPr/>
          <a:lstStyle/>
          <a:p>
            <a:fld id="{EC6A172E-1A4F-4024-A5A4-FA11F9B35A53}" type="datetimeFigureOut">
              <a:rPr lang="en-IN" smtClean="0"/>
              <a:t>19-11-2023</a:t>
            </a:fld>
            <a:endParaRPr lang="en-IN"/>
          </a:p>
        </p:txBody>
      </p:sp>
      <p:sp>
        <p:nvSpPr>
          <p:cNvPr id="5" name="Footer Placeholder 4">
            <a:extLst>
              <a:ext uri="{FF2B5EF4-FFF2-40B4-BE49-F238E27FC236}">
                <a16:creationId xmlns:a16="http://schemas.microsoft.com/office/drawing/2014/main" id="{AF2D6415-F8AF-4116-BC3C-802AE463F1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40FC6B-39EF-4CED-9DB4-40927EAB5956}"/>
              </a:ext>
            </a:extLst>
          </p:cNvPr>
          <p:cNvSpPr>
            <a:spLocks noGrp="1"/>
          </p:cNvSpPr>
          <p:nvPr>
            <p:ph type="sldNum" sz="quarter" idx="12"/>
          </p:nvPr>
        </p:nvSpPr>
        <p:spPr/>
        <p:txBody>
          <a:bodyPr/>
          <a:lstStyle/>
          <a:p>
            <a:fld id="{270FD4A0-7ADA-4B17-A36D-FF43C00F5495}" type="slidenum">
              <a:rPr lang="en-IN" smtClean="0"/>
              <a:t>‹#›</a:t>
            </a:fld>
            <a:endParaRPr lang="en-IN"/>
          </a:p>
        </p:txBody>
      </p:sp>
    </p:spTree>
    <p:extLst>
      <p:ext uri="{BB962C8B-B14F-4D97-AF65-F5344CB8AC3E}">
        <p14:creationId xmlns:p14="http://schemas.microsoft.com/office/powerpoint/2010/main" val="375659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C4C3-4A17-47B3-ADEC-E715C1B2D12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90F78D-740D-449B-84FB-EF510BC6E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4E3D43-063F-4117-9A5A-1AEAB31C7A26}"/>
              </a:ext>
            </a:extLst>
          </p:cNvPr>
          <p:cNvSpPr>
            <a:spLocks noGrp="1"/>
          </p:cNvSpPr>
          <p:nvPr>
            <p:ph type="dt" sz="half" idx="10"/>
          </p:nvPr>
        </p:nvSpPr>
        <p:spPr/>
        <p:txBody>
          <a:bodyPr/>
          <a:lstStyle/>
          <a:p>
            <a:fld id="{EC6A172E-1A4F-4024-A5A4-FA11F9B35A53}" type="datetimeFigureOut">
              <a:rPr lang="en-IN" smtClean="0"/>
              <a:t>19-11-2023</a:t>
            </a:fld>
            <a:endParaRPr lang="en-IN"/>
          </a:p>
        </p:txBody>
      </p:sp>
      <p:sp>
        <p:nvSpPr>
          <p:cNvPr id="5" name="Footer Placeholder 4">
            <a:extLst>
              <a:ext uri="{FF2B5EF4-FFF2-40B4-BE49-F238E27FC236}">
                <a16:creationId xmlns:a16="http://schemas.microsoft.com/office/drawing/2014/main" id="{7505375D-4DA2-4B6E-A50E-339B92D313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010C56-21FF-4F70-B1D4-053C44A8AF70}"/>
              </a:ext>
            </a:extLst>
          </p:cNvPr>
          <p:cNvSpPr>
            <a:spLocks noGrp="1"/>
          </p:cNvSpPr>
          <p:nvPr>
            <p:ph type="sldNum" sz="quarter" idx="12"/>
          </p:nvPr>
        </p:nvSpPr>
        <p:spPr/>
        <p:txBody>
          <a:bodyPr/>
          <a:lstStyle/>
          <a:p>
            <a:fld id="{270FD4A0-7ADA-4B17-A36D-FF43C00F5495}" type="slidenum">
              <a:rPr lang="en-IN" smtClean="0"/>
              <a:t>‹#›</a:t>
            </a:fld>
            <a:endParaRPr lang="en-IN"/>
          </a:p>
        </p:txBody>
      </p:sp>
    </p:spTree>
    <p:extLst>
      <p:ext uri="{BB962C8B-B14F-4D97-AF65-F5344CB8AC3E}">
        <p14:creationId xmlns:p14="http://schemas.microsoft.com/office/powerpoint/2010/main" val="1003464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D16543-DFDA-4DE1-A39D-AE53C58E7A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39FA1E-AB62-4D23-8E0E-90C3D15B10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EAF631-6D77-41C1-AC2C-5BA880B030FD}"/>
              </a:ext>
            </a:extLst>
          </p:cNvPr>
          <p:cNvSpPr>
            <a:spLocks noGrp="1"/>
          </p:cNvSpPr>
          <p:nvPr>
            <p:ph type="dt" sz="half" idx="10"/>
          </p:nvPr>
        </p:nvSpPr>
        <p:spPr/>
        <p:txBody>
          <a:bodyPr/>
          <a:lstStyle/>
          <a:p>
            <a:fld id="{EC6A172E-1A4F-4024-A5A4-FA11F9B35A53}" type="datetimeFigureOut">
              <a:rPr lang="en-IN" smtClean="0"/>
              <a:t>19-11-2023</a:t>
            </a:fld>
            <a:endParaRPr lang="en-IN"/>
          </a:p>
        </p:txBody>
      </p:sp>
      <p:sp>
        <p:nvSpPr>
          <p:cNvPr id="5" name="Footer Placeholder 4">
            <a:extLst>
              <a:ext uri="{FF2B5EF4-FFF2-40B4-BE49-F238E27FC236}">
                <a16:creationId xmlns:a16="http://schemas.microsoft.com/office/drawing/2014/main" id="{49393D74-D17B-4D4B-B3A9-20553D0C03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5BEE6B-091B-4C69-A8D0-5DC4F04CB9A9}"/>
              </a:ext>
            </a:extLst>
          </p:cNvPr>
          <p:cNvSpPr>
            <a:spLocks noGrp="1"/>
          </p:cNvSpPr>
          <p:nvPr>
            <p:ph type="sldNum" sz="quarter" idx="12"/>
          </p:nvPr>
        </p:nvSpPr>
        <p:spPr/>
        <p:txBody>
          <a:bodyPr/>
          <a:lstStyle/>
          <a:p>
            <a:fld id="{270FD4A0-7ADA-4B17-A36D-FF43C00F5495}" type="slidenum">
              <a:rPr lang="en-IN" smtClean="0"/>
              <a:t>‹#›</a:t>
            </a:fld>
            <a:endParaRPr lang="en-IN"/>
          </a:p>
        </p:txBody>
      </p:sp>
    </p:spTree>
    <p:extLst>
      <p:ext uri="{BB962C8B-B14F-4D97-AF65-F5344CB8AC3E}">
        <p14:creationId xmlns:p14="http://schemas.microsoft.com/office/powerpoint/2010/main" val="2648468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2FBE3-1935-49AC-A962-AB3C81911F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9AF6DD-FB5D-4036-88F0-157535B8B4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F61B89-6F32-4B8C-8B9B-06E173E5AAB8}"/>
              </a:ext>
            </a:extLst>
          </p:cNvPr>
          <p:cNvSpPr>
            <a:spLocks noGrp="1"/>
          </p:cNvSpPr>
          <p:nvPr>
            <p:ph type="dt" sz="half" idx="10"/>
          </p:nvPr>
        </p:nvSpPr>
        <p:spPr/>
        <p:txBody>
          <a:bodyPr/>
          <a:lstStyle/>
          <a:p>
            <a:fld id="{EC6A172E-1A4F-4024-A5A4-FA11F9B35A53}" type="datetimeFigureOut">
              <a:rPr lang="en-IN" smtClean="0"/>
              <a:t>19-11-2023</a:t>
            </a:fld>
            <a:endParaRPr lang="en-IN"/>
          </a:p>
        </p:txBody>
      </p:sp>
      <p:sp>
        <p:nvSpPr>
          <p:cNvPr id="5" name="Footer Placeholder 4">
            <a:extLst>
              <a:ext uri="{FF2B5EF4-FFF2-40B4-BE49-F238E27FC236}">
                <a16:creationId xmlns:a16="http://schemas.microsoft.com/office/drawing/2014/main" id="{4549151B-83EB-4923-B5F9-D36144D091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D27DC1-7B16-478D-9FF7-4DF92574743D}"/>
              </a:ext>
            </a:extLst>
          </p:cNvPr>
          <p:cNvSpPr>
            <a:spLocks noGrp="1"/>
          </p:cNvSpPr>
          <p:nvPr>
            <p:ph type="sldNum" sz="quarter" idx="12"/>
          </p:nvPr>
        </p:nvSpPr>
        <p:spPr/>
        <p:txBody>
          <a:bodyPr/>
          <a:lstStyle/>
          <a:p>
            <a:fld id="{270FD4A0-7ADA-4B17-A36D-FF43C00F5495}" type="slidenum">
              <a:rPr lang="en-IN" smtClean="0"/>
              <a:t>‹#›</a:t>
            </a:fld>
            <a:endParaRPr lang="en-IN"/>
          </a:p>
        </p:txBody>
      </p:sp>
    </p:spTree>
    <p:extLst>
      <p:ext uri="{BB962C8B-B14F-4D97-AF65-F5344CB8AC3E}">
        <p14:creationId xmlns:p14="http://schemas.microsoft.com/office/powerpoint/2010/main" val="2277725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278AB-5009-45CC-9818-4A546073C8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67CB5A2-6B6D-4531-AFFA-A3ECFD14DE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C702AE-BA80-4FC9-9211-BA16993E58A5}"/>
              </a:ext>
            </a:extLst>
          </p:cNvPr>
          <p:cNvSpPr>
            <a:spLocks noGrp="1"/>
          </p:cNvSpPr>
          <p:nvPr>
            <p:ph type="dt" sz="half" idx="10"/>
          </p:nvPr>
        </p:nvSpPr>
        <p:spPr/>
        <p:txBody>
          <a:bodyPr/>
          <a:lstStyle/>
          <a:p>
            <a:fld id="{EC6A172E-1A4F-4024-A5A4-FA11F9B35A53}" type="datetimeFigureOut">
              <a:rPr lang="en-IN" smtClean="0"/>
              <a:t>19-11-2023</a:t>
            </a:fld>
            <a:endParaRPr lang="en-IN"/>
          </a:p>
        </p:txBody>
      </p:sp>
      <p:sp>
        <p:nvSpPr>
          <p:cNvPr id="5" name="Footer Placeholder 4">
            <a:extLst>
              <a:ext uri="{FF2B5EF4-FFF2-40B4-BE49-F238E27FC236}">
                <a16:creationId xmlns:a16="http://schemas.microsoft.com/office/drawing/2014/main" id="{21A5C745-019D-4366-B037-CCE233C9A9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954B79-1226-4E28-8D70-5896938241CD}"/>
              </a:ext>
            </a:extLst>
          </p:cNvPr>
          <p:cNvSpPr>
            <a:spLocks noGrp="1"/>
          </p:cNvSpPr>
          <p:nvPr>
            <p:ph type="sldNum" sz="quarter" idx="12"/>
          </p:nvPr>
        </p:nvSpPr>
        <p:spPr/>
        <p:txBody>
          <a:bodyPr/>
          <a:lstStyle/>
          <a:p>
            <a:fld id="{270FD4A0-7ADA-4B17-A36D-FF43C00F5495}" type="slidenum">
              <a:rPr lang="en-IN" smtClean="0"/>
              <a:t>‹#›</a:t>
            </a:fld>
            <a:endParaRPr lang="en-IN"/>
          </a:p>
        </p:txBody>
      </p:sp>
    </p:spTree>
    <p:extLst>
      <p:ext uri="{BB962C8B-B14F-4D97-AF65-F5344CB8AC3E}">
        <p14:creationId xmlns:p14="http://schemas.microsoft.com/office/powerpoint/2010/main" val="10504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21E98-3FEB-4345-B2AF-8DEAE23962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15F03C-5CBF-4553-A4AD-0D419DCD31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C8BE2D5-31EB-4C3F-8EB4-6DFAFBB65A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12C0079-F344-407F-8638-69ECD7A04A1C}"/>
              </a:ext>
            </a:extLst>
          </p:cNvPr>
          <p:cNvSpPr>
            <a:spLocks noGrp="1"/>
          </p:cNvSpPr>
          <p:nvPr>
            <p:ph type="dt" sz="half" idx="10"/>
          </p:nvPr>
        </p:nvSpPr>
        <p:spPr/>
        <p:txBody>
          <a:bodyPr/>
          <a:lstStyle/>
          <a:p>
            <a:fld id="{EC6A172E-1A4F-4024-A5A4-FA11F9B35A53}" type="datetimeFigureOut">
              <a:rPr lang="en-IN" smtClean="0"/>
              <a:t>19-11-2023</a:t>
            </a:fld>
            <a:endParaRPr lang="en-IN"/>
          </a:p>
        </p:txBody>
      </p:sp>
      <p:sp>
        <p:nvSpPr>
          <p:cNvPr id="6" name="Footer Placeholder 5">
            <a:extLst>
              <a:ext uri="{FF2B5EF4-FFF2-40B4-BE49-F238E27FC236}">
                <a16:creationId xmlns:a16="http://schemas.microsoft.com/office/drawing/2014/main" id="{F9B97CEA-27FA-4320-BB33-A86A16D7FD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588841-E1E3-49C0-B7FF-16282F5FCF18}"/>
              </a:ext>
            </a:extLst>
          </p:cNvPr>
          <p:cNvSpPr>
            <a:spLocks noGrp="1"/>
          </p:cNvSpPr>
          <p:nvPr>
            <p:ph type="sldNum" sz="quarter" idx="12"/>
          </p:nvPr>
        </p:nvSpPr>
        <p:spPr/>
        <p:txBody>
          <a:bodyPr/>
          <a:lstStyle/>
          <a:p>
            <a:fld id="{270FD4A0-7ADA-4B17-A36D-FF43C00F5495}" type="slidenum">
              <a:rPr lang="en-IN" smtClean="0"/>
              <a:t>‹#›</a:t>
            </a:fld>
            <a:endParaRPr lang="en-IN"/>
          </a:p>
        </p:txBody>
      </p:sp>
    </p:spTree>
    <p:extLst>
      <p:ext uri="{BB962C8B-B14F-4D97-AF65-F5344CB8AC3E}">
        <p14:creationId xmlns:p14="http://schemas.microsoft.com/office/powerpoint/2010/main" val="1418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798A2-A23B-4AD7-9350-7F7A1C628D7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C23AB1F-7AC3-4D6F-877E-5A8B77F049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50FEFD-BEF5-44FB-A40D-FE2F53A06C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6E15A8C-B2AC-42B3-B5A0-1C7E9FBFD4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5BB50C-041A-4456-8249-90E7D0F501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29360F7-AAFC-4036-842D-AF14AD08E7D7}"/>
              </a:ext>
            </a:extLst>
          </p:cNvPr>
          <p:cNvSpPr>
            <a:spLocks noGrp="1"/>
          </p:cNvSpPr>
          <p:nvPr>
            <p:ph type="dt" sz="half" idx="10"/>
          </p:nvPr>
        </p:nvSpPr>
        <p:spPr/>
        <p:txBody>
          <a:bodyPr/>
          <a:lstStyle/>
          <a:p>
            <a:fld id="{EC6A172E-1A4F-4024-A5A4-FA11F9B35A53}" type="datetimeFigureOut">
              <a:rPr lang="en-IN" smtClean="0"/>
              <a:t>19-11-2023</a:t>
            </a:fld>
            <a:endParaRPr lang="en-IN"/>
          </a:p>
        </p:txBody>
      </p:sp>
      <p:sp>
        <p:nvSpPr>
          <p:cNvPr id="8" name="Footer Placeholder 7">
            <a:extLst>
              <a:ext uri="{FF2B5EF4-FFF2-40B4-BE49-F238E27FC236}">
                <a16:creationId xmlns:a16="http://schemas.microsoft.com/office/drawing/2014/main" id="{14842C7F-710C-4952-BE2E-E4A0C02A8F1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8F59504-7EFB-4955-B40A-FF2924EE7EA4}"/>
              </a:ext>
            </a:extLst>
          </p:cNvPr>
          <p:cNvSpPr>
            <a:spLocks noGrp="1"/>
          </p:cNvSpPr>
          <p:nvPr>
            <p:ph type="sldNum" sz="quarter" idx="12"/>
          </p:nvPr>
        </p:nvSpPr>
        <p:spPr/>
        <p:txBody>
          <a:bodyPr/>
          <a:lstStyle/>
          <a:p>
            <a:fld id="{270FD4A0-7ADA-4B17-A36D-FF43C00F5495}" type="slidenum">
              <a:rPr lang="en-IN" smtClean="0"/>
              <a:t>‹#›</a:t>
            </a:fld>
            <a:endParaRPr lang="en-IN"/>
          </a:p>
        </p:txBody>
      </p:sp>
    </p:spTree>
    <p:extLst>
      <p:ext uri="{BB962C8B-B14F-4D97-AF65-F5344CB8AC3E}">
        <p14:creationId xmlns:p14="http://schemas.microsoft.com/office/powerpoint/2010/main" val="1399716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3EA27-C98E-4E0A-9A32-6B512FC4CDE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6DF20F8-C370-4FD5-9104-22EA5217549C}"/>
              </a:ext>
            </a:extLst>
          </p:cNvPr>
          <p:cNvSpPr>
            <a:spLocks noGrp="1"/>
          </p:cNvSpPr>
          <p:nvPr>
            <p:ph type="dt" sz="half" idx="10"/>
          </p:nvPr>
        </p:nvSpPr>
        <p:spPr/>
        <p:txBody>
          <a:bodyPr/>
          <a:lstStyle/>
          <a:p>
            <a:fld id="{EC6A172E-1A4F-4024-A5A4-FA11F9B35A53}" type="datetimeFigureOut">
              <a:rPr lang="en-IN" smtClean="0"/>
              <a:t>19-11-2023</a:t>
            </a:fld>
            <a:endParaRPr lang="en-IN"/>
          </a:p>
        </p:txBody>
      </p:sp>
      <p:sp>
        <p:nvSpPr>
          <p:cNvPr id="4" name="Footer Placeholder 3">
            <a:extLst>
              <a:ext uri="{FF2B5EF4-FFF2-40B4-BE49-F238E27FC236}">
                <a16:creationId xmlns:a16="http://schemas.microsoft.com/office/drawing/2014/main" id="{606E8FB8-01E1-45FB-872C-14B2D069B25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F3AF000-1CAD-42A6-8D65-895525F39AD9}"/>
              </a:ext>
            </a:extLst>
          </p:cNvPr>
          <p:cNvSpPr>
            <a:spLocks noGrp="1"/>
          </p:cNvSpPr>
          <p:nvPr>
            <p:ph type="sldNum" sz="quarter" idx="12"/>
          </p:nvPr>
        </p:nvSpPr>
        <p:spPr/>
        <p:txBody>
          <a:bodyPr/>
          <a:lstStyle/>
          <a:p>
            <a:fld id="{270FD4A0-7ADA-4B17-A36D-FF43C00F5495}" type="slidenum">
              <a:rPr lang="en-IN" smtClean="0"/>
              <a:t>‹#›</a:t>
            </a:fld>
            <a:endParaRPr lang="en-IN"/>
          </a:p>
        </p:txBody>
      </p:sp>
    </p:spTree>
    <p:extLst>
      <p:ext uri="{BB962C8B-B14F-4D97-AF65-F5344CB8AC3E}">
        <p14:creationId xmlns:p14="http://schemas.microsoft.com/office/powerpoint/2010/main" val="1875053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CED8D0-30C6-43FC-8B06-1B050C75F836}"/>
              </a:ext>
            </a:extLst>
          </p:cNvPr>
          <p:cNvSpPr>
            <a:spLocks noGrp="1"/>
          </p:cNvSpPr>
          <p:nvPr>
            <p:ph type="dt" sz="half" idx="10"/>
          </p:nvPr>
        </p:nvSpPr>
        <p:spPr/>
        <p:txBody>
          <a:bodyPr/>
          <a:lstStyle/>
          <a:p>
            <a:fld id="{EC6A172E-1A4F-4024-A5A4-FA11F9B35A53}" type="datetimeFigureOut">
              <a:rPr lang="en-IN" smtClean="0"/>
              <a:t>19-11-2023</a:t>
            </a:fld>
            <a:endParaRPr lang="en-IN"/>
          </a:p>
        </p:txBody>
      </p:sp>
      <p:sp>
        <p:nvSpPr>
          <p:cNvPr id="3" name="Footer Placeholder 2">
            <a:extLst>
              <a:ext uri="{FF2B5EF4-FFF2-40B4-BE49-F238E27FC236}">
                <a16:creationId xmlns:a16="http://schemas.microsoft.com/office/drawing/2014/main" id="{529D3875-3EB6-4C05-A675-8DA3410051A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60CD38C-6203-4715-944C-FA7614CF1383}"/>
              </a:ext>
            </a:extLst>
          </p:cNvPr>
          <p:cNvSpPr>
            <a:spLocks noGrp="1"/>
          </p:cNvSpPr>
          <p:nvPr>
            <p:ph type="sldNum" sz="quarter" idx="12"/>
          </p:nvPr>
        </p:nvSpPr>
        <p:spPr/>
        <p:txBody>
          <a:bodyPr/>
          <a:lstStyle/>
          <a:p>
            <a:fld id="{270FD4A0-7ADA-4B17-A36D-FF43C00F5495}" type="slidenum">
              <a:rPr lang="en-IN" smtClean="0"/>
              <a:t>‹#›</a:t>
            </a:fld>
            <a:endParaRPr lang="en-IN"/>
          </a:p>
        </p:txBody>
      </p:sp>
    </p:spTree>
    <p:extLst>
      <p:ext uri="{BB962C8B-B14F-4D97-AF65-F5344CB8AC3E}">
        <p14:creationId xmlns:p14="http://schemas.microsoft.com/office/powerpoint/2010/main" val="975179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04405-3F5E-4D22-8FB0-8CA5A2282D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3FA3FDE-0D2F-422C-91E8-E8EC8A51B7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E06EB50-05CA-49DD-B2E9-D331BB09F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5F6C9A-4046-4706-8A51-E4D0043E0E19}"/>
              </a:ext>
            </a:extLst>
          </p:cNvPr>
          <p:cNvSpPr>
            <a:spLocks noGrp="1"/>
          </p:cNvSpPr>
          <p:nvPr>
            <p:ph type="dt" sz="half" idx="10"/>
          </p:nvPr>
        </p:nvSpPr>
        <p:spPr/>
        <p:txBody>
          <a:bodyPr/>
          <a:lstStyle/>
          <a:p>
            <a:fld id="{EC6A172E-1A4F-4024-A5A4-FA11F9B35A53}" type="datetimeFigureOut">
              <a:rPr lang="en-IN" smtClean="0"/>
              <a:t>19-11-2023</a:t>
            </a:fld>
            <a:endParaRPr lang="en-IN"/>
          </a:p>
        </p:txBody>
      </p:sp>
      <p:sp>
        <p:nvSpPr>
          <p:cNvPr id="6" name="Footer Placeholder 5">
            <a:extLst>
              <a:ext uri="{FF2B5EF4-FFF2-40B4-BE49-F238E27FC236}">
                <a16:creationId xmlns:a16="http://schemas.microsoft.com/office/drawing/2014/main" id="{0F5DE814-5E58-42A8-B111-B5C1C197AE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6DD36A-A841-46BD-B44D-503FBA7E260B}"/>
              </a:ext>
            </a:extLst>
          </p:cNvPr>
          <p:cNvSpPr>
            <a:spLocks noGrp="1"/>
          </p:cNvSpPr>
          <p:nvPr>
            <p:ph type="sldNum" sz="quarter" idx="12"/>
          </p:nvPr>
        </p:nvSpPr>
        <p:spPr/>
        <p:txBody>
          <a:bodyPr/>
          <a:lstStyle/>
          <a:p>
            <a:fld id="{270FD4A0-7ADA-4B17-A36D-FF43C00F5495}" type="slidenum">
              <a:rPr lang="en-IN" smtClean="0"/>
              <a:t>‹#›</a:t>
            </a:fld>
            <a:endParaRPr lang="en-IN"/>
          </a:p>
        </p:txBody>
      </p:sp>
    </p:spTree>
    <p:extLst>
      <p:ext uri="{BB962C8B-B14F-4D97-AF65-F5344CB8AC3E}">
        <p14:creationId xmlns:p14="http://schemas.microsoft.com/office/powerpoint/2010/main" val="299934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EF4EB-4BD6-4564-8B8E-BA66D9B931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6777659-BA26-47D3-8BD5-99A06E9F6A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05E16C8-4CAF-44C3-94DE-C71B003A86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357877-847F-4247-B2AC-E270DE9C4453}"/>
              </a:ext>
            </a:extLst>
          </p:cNvPr>
          <p:cNvSpPr>
            <a:spLocks noGrp="1"/>
          </p:cNvSpPr>
          <p:nvPr>
            <p:ph type="dt" sz="half" idx="10"/>
          </p:nvPr>
        </p:nvSpPr>
        <p:spPr/>
        <p:txBody>
          <a:bodyPr/>
          <a:lstStyle/>
          <a:p>
            <a:fld id="{EC6A172E-1A4F-4024-A5A4-FA11F9B35A53}" type="datetimeFigureOut">
              <a:rPr lang="en-IN" smtClean="0"/>
              <a:t>19-11-2023</a:t>
            </a:fld>
            <a:endParaRPr lang="en-IN"/>
          </a:p>
        </p:txBody>
      </p:sp>
      <p:sp>
        <p:nvSpPr>
          <p:cNvPr id="6" name="Footer Placeholder 5">
            <a:extLst>
              <a:ext uri="{FF2B5EF4-FFF2-40B4-BE49-F238E27FC236}">
                <a16:creationId xmlns:a16="http://schemas.microsoft.com/office/drawing/2014/main" id="{7AC0C796-9550-4D87-826F-6560CC9E99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E1A67E-4F0D-4EFC-9C78-AB2B51D0AEFB}"/>
              </a:ext>
            </a:extLst>
          </p:cNvPr>
          <p:cNvSpPr>
            <a:spLocks noGrp="1"/>
          </p:cNvSpPr>
          <p:nvPr>
            <p:ph type="sldNum" sz="quarter" idx="12"/>
          </p:nvPr>
        </p:nvSpPr>
        <p:spPr/>
        <p:txBody>
          <a:bodyPr/>
          <a:lstStyle/>
          <a:p>
            <a:fld id="{270FD4A0-7ADA-4B17-A36D-FF43C00F5495}" type="slidenum">
              <a:rPr lang="en-IN" smtClean="0"/>
              <a:t>‹#›</a:t>
            </a:fld>
            <a:endParaRPr lang="en-IN"/>
          </a:p>
        </p:txBody>
      </p:sp>
    </p:spTree>
    <p:extLst>
      <p:ext uri="{BB962C8B-B14F-4D97-AF65-F5344CB8AC3E}">
        <p14:creationId xmlns:p14="http://schemas.microsoft.com/office/powerpoint/2010/main" val="2708697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4A7AC0-9FE7-41E1-A54A-E91769A217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75C952-7BE6-4E71-9369-A53C34A3A7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E8B1D5-913F-4F53-91CB-8E91B4F317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6A172E-1A4F-4024-A5A4-FA11F9B35A53}" type="datetimeFigureOut">
              <a:rPr lang="en-IN" smtClean="0"/>
              <a:t>19-11-2023</a:t>
            </a:fld>
            <a:endParaRPr lang="en-IN"/>
          </a:p>
        </p:txBody>
      </p:sp>
      <p:sp>
        <p:nvSpPr>
          <p:cNvPr id="5" name="Footer Placeholder 4">
            <a:extLst>
              <a:ext uri="{FF2B5EF4-FFF2-40B4-BE49-F238E27FC236}">
                <a16:creationId xmlns:a16="http://schemas.microsoft.com/office/drawing/2014/main" id="{505C00F1-C5D4-412D-8812-AC4276BD4C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D705F31-044B-48C9-93E4-E1E4B135FD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0FD4A0-7ADA-4B17-A36D-FF43C00F5495}" type="slidenum">
              <a:rPr lang="en-IN" smtClean="0"/>
              <a:t>‹#›</a:t>
            </a:fld>
            <a:endParaRPr lang="en-IN"/>
          </a:p>
        </p:txBody>
      </p:sp>
    </p:spTree>
    <p:extLst>
      <p:ext uri="{BB962C8B-B14F-4D97-AF65-F5344CB8AC3E}">
        <p14:creationId xmlns:p14="http://schemas.microsoft.com/office/powerpoint/2010/main" val="391778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B14C-B56F-4D16-A46E-A9A2F124DA1A}"/>
              </a:ext>
            </a:extLst>
          </p:cNvPr>
          <p:cNvSpPr>
            <a:spLocks noGrp="1"/>
          </p:cNvSpPr>
          <p:nvPr>
            <p:ph type="ctrTitle"/>
          </p:nvPr>
        </p:nvSpPr>
        <p:spPr>
          <a:xfrm>
            <a:off x="375920" y="335915"/>
            <a:ext cx="11562080" cy="3402965"/>
          </a:xfrm>
        </p:spPr>
        <p:txBody>
          <a:bodyPr>
            <a:normAutofit/>
          </a:bodyPr>
          <a:lstStyle/>
          <a:p>
            <a:r>
              <a:rPr lang="en-IN" sz="8000" b="1" dirty="0"/>
              <a:t>BUILDING MATERIALS AND CONCRETE TECHNOLOGY</a:t>
            </a:r>
          </a:p>
        </p:txBody>
      </p:sp>
      <p:sp>
        <p:nvSpPr>
          <p:cNvPr id="3" name="Subtitle 2">
            <a:extLst>
              <a:ext uri="{FF2B5EF4-FFF2-40B4-BE49-F238E27FC236}">
                <a16:creationId xmlns:a16="http://schemas.microsoft.com/office/drawing/2014/main" id="{2D257E07-93F2-4886-9F10-B0BDB030F736}"/>
              </a:ext>
            </a:extLst>
          </p:cNvPr>
          <p:cNvSpPr>
            <a:spLocks noGrp="1"/>
          </p:cNvSpPr>
          <p:nvPr>
            <p:ph type="subTitle" idx="1"/>
          </p:nvPr>
        </p:nvSpPr>
        <p:spPr>
          <a:xfrm>
            <a:off x="6725920" y="4282758"/>
            <a:ext cx="5130800" cy="1655762"/>
          </a:xfrm>
        </p:spPr>
        <p:txBody>
          <a:bodyPr/>
          <a:lstStyle/>
          <a:p>
            <a:r>
              <a:rPr lang="en-IN" dirty="0" err="1">
                <a:solidFill>
                  <a:schemeClr val="accent1"/>
                </a:solidFill>
              </a:rPr>
              <a:t>B.Tech</a:t>
            </a:r>
            <a:r>
              <a:rPr lang="en-IN" dirty="0">
                <a:solidFill>
                  <a:schemeClr val="accent1"/>
                </a:solidFill>
              </a:rPr>
              <a:t> 2</a:t>
            </a:r>
            <a:r>
              <a:rPr lang="en-IN" baseline="30000" dirty="0">
                <a:solidFill>
                  <a:schemeClr val="accent1"/>
                </a:solidFill>
              </a:rPr>
              <a:t>nd</a:t>
            </a:r>
            <a:r>
              <a:rPr lang="en-IN" dirty="0">
                <a:solidFill>
                  <a:schemeClr val="accent1"/>
                </a:solidFill>
              </a:rPr>
              <a:t> Year (IV Semester)</a:t>
            </a:r>
          </a:p>
          <a:p>
            <a:endParaRPr lang="en-IN" dirty="0"/>
          </a:p>
        </p:txBody>
      </p:sp>
      <p:sp>
        <p:nvSpPr>
          <p:cNvPr id="5" name="Slide Number Placeholder 4">
            <a:extLst>
              <a:ext uri="{FF2B5EF4-FFF2-40B4-BE49-F238E27FC236}">
                <a16:creationId xmlns:a16="http://schemas.microsoft.com/office/drawing/2014/main" id="{E520CF55-6255-4F4B-83C9-E76829AB6667}"/>
              </a:ext>
            </a:extLst>
          </p:cNvPr>
          <p:cNvSpPr>
            <a:spLocks noGrp="1"/>
          </p:cNvSpPr>
          <p:nvPr>
            <p:ph type="sldNum" sz="quarter" idx="12"/>
          </p:nvPr>
        </p:nvSpPr>
        <p:spPr/>
        <p:txBody>
          <a:bodyPr/>
          <a:lstStyle/>
          <a:p>
            <a:fld id="{91F7771B-757B-46C7-B638-2EA4E4EA5A81}" type="slidenum">
              <a:rPr lang="en-IN" smtClean="0"/>
              <a:t>1</a:t>
            </a:fld>
            <a:endParaRPr lang="en-IN"/>
          </a:p>
        </p:txBody>
      </p:sp>
    </p:spTree>
    <p:extLst>
      <p:ext uri="{BB962C8B-B14F-4D97-AF65-F5344CB8AC3E}">
        <p14:creationId xmlns:p14="http://schemas.microsoft.com/office/powerpoint/2010/main" val="3943536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4282-6B34-4FED-8387-87FCA73B2BC6}"/>
              </a:ext>
            </a:extLst>
          </p:cNvPr>
          <p:cNvSpPr>
            <a:spLocks noGrp="1"/>
          </p:cNvSpPr>
          <p:nvPr>
            <p:ph type="title"/>
          </p:nvPr>
        </p:nvSpPr>
        <p:spPr/>
        <p:txBody>
          <a:bodyPr/>
          <a:lstStyle/>
          <a:p>
            <a:pPr algn="r"/>
            <a:r>
              <a:rPr lang="en-IN" b="1" dirty="0">
                <a:solidFill>
                  <a:srgbClr val="00B0F0"/>
                </a:solidFill>
              </a:rPr>
              <a:t>Brick lintels</a:t>
            </a:r>
          </a:p>
        </p:txBody>
      </p:sp>
      <p:sp>
        <p:nvSpPr>
          <p:cNvPr id="3" name="Content Placeholder 2">
            <a:extLst>
              <a:ext uri="{FF2B5EF4-FFF2-40B4-BE49-F238E27FC236}">
                <a16:creationId xmlns:a16="http://schemas.microsoft.com/office/drawing/2014/main" id="{7E32E878-3399-4818-97B2-19CAF196AA06}"/>
              </a:ext>
            </a:extLst>
          </p:cNvPr>
          <p:cNvSpPr>
            <a:spLocks noGrp="1"/>
          </p:cNvSpPr>
          <p:nvPr>
            <p:ph idx="1"/>
          </p:nvPr>
        </p:nvSpPr>
        <p:spPr>
          <a:xfrm>
            <a:off x="838200" y="3126105"/>
            <a:ext cx="5897880" cy="2055495"/>
          </a:xfrm>
        </p:spPr>
        <p:txBody>
          <a:bodyPr/>
          <a:lstStyle/>
          <a:p>
            <a:pPr marL="0" indent="0">
              <a:buNone/>
            </a:pPr>
            <a:r>
              <a:rPr lang="en-IN" dirty="0"/>
              <a:t>These lintels consists of bricks which are generally placed on end or edge.</a:t>
            </a:r>
          </a:p>
          <a:p>
            <a:pPr marL="0" indent="0">
              <a:buNone/>
            </a:pPr>
            <a:endParaRPr lang="en-IN" dirty="0"/>
          </a:p>
          <a:p>
            <a:pPr marL="0" indent="0">
              <a:buNone/>
            </a:pPr>
            <a:endParaRPr lang="en-IN" dirty="0"/>
          </a:p>
        </p:txBody>
      </p:sp>
      <p:pic>
        <p:nvPicPr>
          <p:cNvPr id="1028" name="Picture 4" descr="Civil Construction Tips: Brick lintels - walls.">
            <a:extLst>
              <a:ext uri="{FF2B5EF4-FFF2-40B4-BE49-F238E27FC236}">
                <a16:creationId xmlns:a16="http://schemas.microsoft.com/office/drawing/2014/main" id="{9E1AA4E2-45C6-4AA1-B48F-B8F228172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0079" y="1690688"/>
            <a:ext cx="4799389" cy="369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766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07E31-15CC-4162-8C79-E00C4175A2B8}"/>
              </a:ext>
            </a:extLst>
          </p:cNvPr>
          <p:cNvSpPr>
            <a:spLocks noGrp="1"/>
          </p:cNvSpPr>
          <p:nvPr>
            <p:ph type="title"/>
          </p:nvPr>
        </p:nvSpPr>
        <p:spPr>
          <a:xfrm>
            <a:off x="6096000" y="5018405"/>
            <a:ext cx="5867400" cy="1325563"/>
          </a:xfrm>
        </p:spPr>
        <p:txBody>
          <a:bodyPr/>
          <a:lstStyle/>
          <a:p>
            <a:r>
              <a:rPr lang="en-IN" dirty="0"/>
              <a:t>Battened, ledged, braced and framed doors</a:t>
            </a:r>
          </a:p>
        </p:txBody>
      </p:sp>
      <p:pic>
        <p:nvPicPr>
          <p:cNvPr id="5122" name="Picture 2" descr="18 Types of Doors Used in Building Works">
            <a:extLst>
              <a:ext uri="{FF2B5EF4-FFF2-40B4-BE49-F238E27FC236}">
                <a16:creationId xmlns:a16="http://schemas.microsoft.com/office/drawing/2014/main" id="{EC5E5F7D-CB2E-4444-A30F-2DE904E8C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35" y="243840"/>
            <a:ext cx="5415420" cy="6100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909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6C272-402D-4313-AD5C-BDD4588EDA7F}"/>
              </a:ext>
            </a:extLst>
          </p:cNvPr>
          <p:cNvSpPr>
            <a:spLocks noGrp="1"/>
          </p:cNvSpPr>
          <p:nvPr>
            <p:ph type="title"/>
          </p:nvPr>
        </p:nvSpPr>
        <p:spPr>
          <a:xfrm>
            <a:off x="265113" y="5079365"/>
            <a:ext cx="4445000" cy="1325563"/>
          </a:xfrm>
        </p:spPr>
        <p:txBody>
          <a:bodyPr/>
          <a:lstStyle/>
          <a:p>
            <a:r>
              <a:rPr lang="en-IN" dirty="0"/>
              <a:t>Framed and panelled doors</a:t>
            </a:r>
          </a:p>
        </p:txBody>
      </p:sp>
      <p:pic>
        <p:nvPicPr>
          <p:cNvPr id="6146" name="Picture 2" descr="Panelled Door AutoCAD File - Cadbull">
            <a:extLst>
              <a:ext uri="{FF2B5EF4-FFF2-40B4-BE49-F238E27FC236}">
                <a16:creationId xmlns:a16="http://schemas.microsoft.com/office/drawing/2014/main" id="{5A5F443F-D2F2-4DE0-8C48-BEA8F6263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113" y="0"/>
            <a:ext cx="7037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275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06690-39ED-4722-AD0B-7AF0DF5788B0}"/>
              </a:ext>
            </a:extLst>
          </p:cNvPr>
          <p:cNvSpPr>
            <a:spLocks noGrp="1"/>
          </p:cNvSpPr>
          <p:nvPr>
            <p:ph type="title"/>
          </p:nvPr>
        </p:nvSpPr>
        <p:spPr>
          <a:xfrm>
            <a:off x="838200" y="365125"/>
            <a:ext cx="4922520" cy="1325563"/>
          </a:xfrm>
        </p:spPr>
        <p:txBody>
          <a:bodyPr/>
          <a:lstStyle/>
          <a:p>
            <a:r>
              <a:rPr lang="en-IN" dirty="0"/>
              <a:t>Glazed or sash doors</a:t>
            </a:r>
          </a:p>
        </p:txBody>
      </p:sp>
      <p:pic>
        <p:nvPicPr>
          <p:cNvPr id="7170" name="Picture 2" descr="Doors and windows">
            <a:extLst>
              <a:ext uri="{FF2B5EF4-FFF2-40B4-BE49-F238E27FC236}">
                <a16:creationId xmlns:a16="http://schemas.microsoft.com/office/drawing/2014/main" id="{CC7B98C4-9661-41D8-AAB2-8CF27CB61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645" y="1838643"/>
            <a:ext cx="60769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3386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E8AFB-D9FC-4844-B385-5E39B90851A2}"/>
              </a:ext>
            </a:extLst>
          </p:cNvPr>
          <p:cNvSpPr>
            <a:spLocks noGrp="1"/>
          </p:cNvSpPr>
          <p:nvPr>
            <p:ph type="title"/>
          </p:nvPr>
        </p:nvSpPr>
        <p:spPr>
          <a:xfrm>
            <a:off x="838200" y="365125"/>
            <a:ext cx="2819400" cy="1325563"/>
          </a:xfrm>
        </p:spPr>
        <p:txBody>
          <a:bodyPr/>
          <a:lstStyle/>
          <a:p>
            <a:r>
              <a:rPr lang="en-IN" dirty="0"/>
              <a:t>Flush doors</a:t>
            </a:r>
          </a:p>
        </p:txBody>
      </p:sp>
      <p:pic>
        <p:nvPicPr>
          <p:cNvPr id="8196" name="Picture 4" descr="Sylvan Flush Doors- IS:2202 | GHARABANAO.COM">
            <a:extLst>
              <a:ext uri="{FF2B5EF4-FFF2-40B4-BE49-F238E27FC236}">
                <a16:creationId xmlns:a16="http://schemas.microsoft.com/office/drawing/2014/main" id="{6588CCA7-955B-44C1-A693-737930BD29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4820" y="734060"/>
            <a:ext cx="5715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0854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6CB2-4D04-42F1-B587-EFF8E914EDE9}"/>
              </a:ext>
            </a:extLst>
          </p:cNvPr>
          <p:cNvSpPr>
            <a:spLocks noGrp="1"/>
          </p:cNvSpPr>
          <p:nvPr>
            <p:ph type="title"/>
          </p:nvPr>
        </p:nvSpPr>
        <p:spPr>
          <a:xfrm>
            <a:off x="838200" y="365125"/>
            <a:ext cx="3865880" cy="1325563"/>
          </a:xfrm>
        </p:spPr>
        <p:txBody>
          <a:bodyPr/>
          <a:lstStyle/>
          <a:p>
            <a:r>
              <a:rPr lang="en-IN" dirty="0"/>
              <a:t>Louvered doors</a:t>
            </a:r>
          </a:p>
        </p:txBody>
      </p:sp>
      <p:pic>
        <p:nvPicPr>
          <p:cNvPr id="9218" name="Picture 2" descr="Transitional Dining Room Full White Composite Wooden Louvered Doors - Buy  White Louvered Doors,Composite Louver Door,Wooden Louvered Door Product on  Alibaba.com">
            <a:extLst>
              <a:ext uri="{FF2B5EF4-FFF2-40B4-BE49-F238E27FC236}">
                <a16:creationId xmlns:a16="http://schemas.microsoft.com/office/drawing/2014/main" id="{B3B5B093-7B55-482F-B5CC-2A448D500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3280" y="419100"/>
            <a:ext cx="6096000" cy="601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5851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A5EDF-A659-459F-89CB-451E6B25BC15}"/>
              </a:ext>
            </a:extLst>
          </p:cNvPr>
          <p:cNvSpPr>
            <a:spLocks noGrp="1"/>
          </p:cNvSpPr>
          <p:nvPr>
            <p:ph type="title"/>
          </p:nvPr>
        </p:nvSpPr>
        <p:spPr>
          <a:xfrm>
            <a:off x="838200" y="365125"/>
            <a:ext cx="3662680" cy="1325563"/>
          </a:xfrm>
        </p:spPr>
        <p:txBody>
          <a:bodyPr/>
          <a:lstStyle/>
          <a:p>
            <a:r>
              <a:rPr lang="en-IN" dirty="0"/>
              <a:t>Revolving door</a:t>
            </a:r>
          </a:p>
        </p:txBody>
      </p:sp>
      <p:pic>
        <p:nvPicPr>
          <p:cNvPr id="10242" name="Picture 2" descr="Automatic Revolving Door, Size/Dimension: 6 Feet X 10 Feet, Rs 140000 /unit  | ID: 19543016273">
            <a:extLst>
              <a:ext uri="{FF2B5EF4-FFF2-40B4-BE49-F238E27FC236}">
                <a16:creationId xmlns:a16="http://schemas.microsoft.com/office/drawing/2014/main" id="{45463D4E-4926-4C54-9754-5ECBA89E7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400" y="1229360"/>
            <a:ext cx="4957764" cy="4957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1465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39592-BBC5-4561-9424-F3374BF06173}"/>
              </a:ext>
            </a:extLst>
          </p:cNvPr>
          <p:cNvSpPr>
            <a:spLocks noGrp="1"/>
          </p:cNvSpPr>
          <p:nvPr>
            <p:ph type="title"/>
          </p:nvPr>
        </p:nvSpPr>
        <p:spPr>
          <a:xfrm>
            <a:off x="889000" y="2766218"/>
            <a:ext cx="3550920" cy="1325563"/>
          </a:xfrm>
        </p:spPr>
        <p:txBody>
          <a:bodyPr/>
          <a:lstStyle/>
          <a:p>
            <a:r>
              <a:rPr lang="en-IN" dirty="0"/>
              <a:t>Sliding doors</a:t>
            </a:r>
          </a:p>
        </p:txBody>
      </p:sp>
      <p:pic>
        <p:nvPicPr>
          <p:cNvPr id="11266" name="Picture 2" descr="Quinta sliding door &amp; designer furniture | Architonic">
            <a:extLst>
              <a:ext uri="{FF2B5EF4-FFF2-40B4-BE49-F238E27FC236}">
                <a16:creationId xmlns:a16="http://schemas.microsoft.com/office/drawing/2014/main" id="{4554E8C8-5139-444B-AF6F-6065E418D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779" y="97255"/>
            <a:ext cx="4426902" cy="6663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5952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33B4C-1CB9-4BA8-80B7-75868C26E318}"/>
              </a:ext>
            </a:extLst>
          </p:cNvPr>
          <p:cNvSpPr>
            <a:spLocks noGrp="1"/>
          </p:cNvSpPr>
          <p:nvPr>
            <p:ph type="title"/>
          </p:nvPr>
        </p:nvSpPr>
        <p:spPr/>
        <p:txBody>
          <a:bodyPr/>
          <a:lstStyle/>
          <a:p>
            <a:r>
              <a:rPr lang="en-IN" dirty="0"/>
              <a:t>Swing doors</a:t>
            </a:r>
          </a:p>
        </p:txBody>
      </p:sp>
      <p:pic>
        <p:nvPicPr>
          <p:cNvPr id="12290" name="Picture 2" descr="Aluminum Swing Door, स्विंगिंग डोर - B. K. Aluminium Co., Kolkata | ID:  1875998673">
            <a:extLst>
              <a:ext uri="{FF2B5EF4-FFF2-40B4-BE49-F238E27FC236}">
                <a16:creationId xmlns:a16="http://schemas.microsoft.com/office/drawing/2014/main" id="{D0ABF6B9-370F-4490-B194-801EEFF25D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5574" y="765174"/>
            <a:ext cx="5280026" cy="528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3235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BB2EA-1065-483B-A46E-4AE0EA72CA69}"/>
              </a:ext>
            </a:extLst>
          </p:cNvPr>
          <p:cNvSpPr>
            <a:spLocks noGrp="1"/>
          </p:cNvSpPr>
          <p:nvPr>
            <p:ph type="title"/>
          </p:nvPr>
        </p:nvSpPr>
        <p:spPr/>
        <p:txBody>
          <a:bodyPr/>
          <a:lstStyle/>
          <a:p>
            <a:r>
              <a:rPr lang="en-IN" dirty="0"/>
              <a:t>Collapsible steel door</a:t>
            </a:r>
          </a:p>
        </p:txBody>
      </p:sp>
      <p:pic>
        <p:nvPicPr>
          <p:cNvPr id="13314" name="Picture 2" descr="Collapsible Doors | Civil Engineering">
            <a:extLst>
              <a:ext uri="{FF2B5EF4-FFF2-40B4-BE49-F238E27FC236}">
                <a16:creationId xmlns:a16="http://schemas.microsoft.com/office/drawing/2014/main" id="{9C040FF9-1371-4710-8C33-924A497AA1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009643"/>
            <a:ext cx="5307923" cy="4838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9984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E1A6-6C27-471C-9981-A5C202B181DA}"/>
              </a:ext>
            </a:extLst>
          </p:cNvPr>
          <p:cNvSpPr>
            <a:spLocks noGrp="1"/>
          </p:cNvSpPr>
          <p:nvPr>
            <p:ph type="title"/>
          </p:nvPr>
        </p:nvSpPr>
        <p:spPr/>
        <p:txBody>
          <a:bodyPr/>
          <a:lstStyle/>
          <a:p>
            <a:r>
              <a:rPr lang="en-IN" dirty="0"/>
              <a:t>Rolling steel door</a:t>
            </a:r>
          </a:p>
        </p:txBody>
      </p:sp>
      <p:pic>
        <p:nvPicPr>
          <p:cNvPr id="14338" name="Picture 2" descr="10 Rolling steel doors ideas | rolling steel doors, doors, garage doors">
            <a:extLst>
              <a:ext uri="{FF2B5EF4-FFF2-40B4-BE49-F238E27FC236}">
                <a16:creationId xmlns:a16="http://schemas.microsoft.com/office/drawing/2014/main" id="{378510F3-8323-4CD4-9640-098DA2F2A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160" y="525780"/>
            <a:ext cx="3870960" cy="5806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319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652949-838D-401E-87D2-03BDBEDD38BE}"/>
              </a:ext>
            </a:extLst>
          </p:cNvPr>
          <p:cNvSpPr>
            <a:spLocks noGrp="1"/>
          </p:cNvSpPr>
          <p:nvPr>
            <p:ph idx="1"/>
          </p:nvPr>
        </p:nvSpPr>
        <p:spPr/>
        <p:txBody>
          <a:bodyPr/>
          <a:lstStyle/>
          <a:p>
            <a:pPr marL="0" indent="0">
              <a:buNone/>
            </a:pPr>
            <a:r>
              <a:rPr lang="en-IN" dirty="0"/>
              <a:t>Important features are as follows </a:t>
            </a:r>
          </a:p>
          <a:p>
            <a:pPr>
              <a:buFont typeface="Wingdings" panose="05000000000000000000" pitchFamily="2" charset="2"/>
              <a:buChar char="v"/>
            </a:pPr>
            <a:r>
              <a:rPr lang="en-IN" dirty="0"/>
              <a:t> the bricks should be well burnt.</a:t>
            </a:r>
          </a:p>
          <a:p>
            <a:pPr>
              <a:buFont typeface="Wingdings" panose="05000000000000000000" pitchFamily="2" charset="2"/>
              <a:buChar char="v"/>
            </a:pPr>
            <a:endParaRPr lang="en-IN" dirty="0"/>
          </a:p>
          <a:p>
            <a:pPr>
              <a:buFont typeface="Wingdings" panose="05000000000000000000" pitchFamily="2" charset="2"/>
              <a:buChar char="v"/>
            </a:pPr>
            <a:r>
              <a:rPr lang="en-IN" dirty="0"/>
              <a:t> a brick lintel is weak form of construction and hence it is suitable </a:t>
            </a:r>
            <a:r>
              <a:rPr lang="en-IN" dirty="0" err="1"/>
              <a:t>upto</a:t>
            </a:r>
            <a:r>
              <a:rPr lang="en-IN" dirty="0"/>
              <a:t> a span of 1m with light loading.</a:t>
            </a:r>
          </a:p>
          <a:p>
            <a:pPr>
              <a:buFont typeface="Wingdings" panose="05000000000000000000" pitchFamily="2" charset="2"/>
              <a:buChar char="v"/>
            </a:pPr>
            <a:endParaRPr lang="en-IN" dirty="0"/>
          </a:p>
          <a:p>
            <a:pPr>
              <a:buFont typeface="Wingdings" panose="05000000000000000000" pitchFamily="2" charset="2"/>
              <a:buChar char="v"/>
            </a:pPr>
            <a:r>
              <a:rPr lang="en-IN" dirty="0"/>
              <a:t> </a:t>
            </a:r>
            <a:r>
              <a:rPr lang="en-US" dirty="0"/>
              <a:t>Depending upon the span their depth varies from 10 cm to 20 cm and at end joints, bricks with frogs filled with mortar give more shear resistance.</a:t>
            </a:r>
            <a:endParaRPr lang="en-IN" dirty="0"/>
          </a:p>
        </p:txBody>
      </p:sp>
    </p:spTree>
    <p:extLst>
      <p:ext uri="{BB962C8B-B14F-4D97-AF65-F5344CB8AC3E}">
        <p14:creationId xmlns:p14="http://schemas.microsoft.com/office/powerpoint/2010/main" val="26596053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EC8B4-3CEA-434D-B30E-BAE5F587FDA1}"/>
              </a:ext>
            </a:extLst>
          </p:cNvPr>
          <p:cNvSpPr>
            <a:spLocks noGrp="1"/>
          </p:cNvSpPr>
          <p:nvPr>
            <p:ph type="title"/>
          </p:nvPr>
        </p:nvSpPr>
        <p:spPr/>
        <p:txBody>
          <a:bodyPr/>
          <a:lstStyle/>
          <a:p>
            <a:r>
              <a:rPr lang="en-IN" b="1" dirty="0">
                <a:solidFill>
                  <a:schemeClr val="accent1"/>
                </a:solidFill>
              </a:rPr>
              <a:t>WINDOWS </a:t>
            </a:r>
          </a:p>
        </p:txBody>
      </p:sp>
      <p:sp>
        <p:nvSpPr>
          <p:cNvPr id="3" name="Content Placeholder 2">
            <a:extLst>
              <a:ext uri="{FF2B5EF4-FFF2-40B4-BE49-F238E27FC236}">
                <a16:creationId xmlns:a16="http://schemas.microsoft.com/office/drawing/2014/main" id="{0AC7C843-1595-46E9-A375-52837B3CEF35}"/>
              </a:ext>
            </a:extLst>
          </p:cNvPr>
          <p:cNvSpPr>
            <a:spLocks noGrp="1"/>
          </p:cNvSpPr>
          <p:nvPr>
            <p:ph idx="1"/>
          </p:nvPr>
        </p:nvSpPr>
        <p:spPr/>
        <p:txBody>
          <a:bodyPr/>
          <a:lstStyle/>
          <a:p>
            <a:r>
              <a:rPr lang="en-IN" dirty="0"/>
              <a:t>A window is a vented barrier secured in a wall opening.</a:t>
            </a:r>
          </a:p>
          <a:p>
            <a:r>
              <a:rPr lang="en-IN" dirty="0"/>
              <a:t>The function of a window is to admit light and air to the building and to give a view to the outside.</a:t>
            </a:r>
          </a:p>
          <a:p>
            <a:endParaRPr lang="en-IN" dirty="0"/>
          </a:p>
          <a:p>
            <a:r>
              <a:rPr lang="en-IN" dirty="0"/>
              <a:t>Two parts: a) window frame, b) window shutters held in position by the window frame.</a:t>
            </a:r>
          </a:p>
        </p:txBody>
      </p:sp>
    </p:spTree>
    <p:extLst>
      <p:ext uri="{BB962C8B-B14F-4D97-AF65-F5344CB8AC3E}">
        <p14:creationId xmlns:p14="http://schemas.microsoft.com/office/powerpoint/2010/main" val="3191663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9F38-FA2C-4A64-8BBD-033665F4C3DA}"/>
              </a:ext>
            </a:extLst>
          </p:cNvPr>
          <p:cNvSpPr>
            <a:spLocks noGrp="1"/>
          </p:cNvSpPr>
          <p:nvPr>
            <p:ph type="title"/>
          </p:nvPr>
        </p:nvSpPr>
        <p:spPr/>
        <p:txBody>
          <a:bodyPr/>
          <a:lstStyle/>
          <a:p>
            <a:pPr algn="ctr"/>
            <a:r>
              <a:rPr lang="en-IN" dirty="0"/>
              <a:t>Recommended dimensions for windows</a:t>
            </a:r>
          </a:p>
        </p:txBody>
      </p:sp>
      <p:graphicFrame>
        <p:nvGraphicFramePr>
          <p:cNvPr id="4" name="Table 4">
            <a:extLst>
              <a:ext uri="{FF2B5EF4-FFF2-40B4-BE49-F238E27FC236}">
                <a16:creationId xmlns:a16="http://schemas.microsoft.com/office/drawing/2014/main" id="{3B59CB15-86A4-4247-96D5-3D4D68916CF7}"/>
              </a:ext>
            </a:extLst>
          </p:cNvPr>
          <p:cNvGraphicFramePr>
            <a:graphicFrameLocks noGrp="1"/>
          </p:cNvGraphicFramePr>
          <p:nvPr>
            <p:ph idx="1"/>
            <p:extLst>
              <p:ext uri="{D42A27DB-BD31-4B8C-83A1-F6EECF244321}">
                <p14:modId xmlns:p14="http://schemas.microsoft.com/office/powerpoint/2010/main" val="116782523"/>
              </p:ext>
            </p:extLst>
          </p:nvPr>
        </p:nvGraphicFramePr>
        <p:xfrm>
          <a:off x="1913350" y="2374265"/>
          <a:ext cx="8365300" cy="2865120"/>
        </p:xfrm>
        <a:graphic>
          <a:graphicData uri="http://schemas.openxmlformats.org/drawingml/2006/table">
            <a:tbl>
              <a:tblPr firstRow="1" bandRow="1">
                <a:tableStyleId>{5940675A-B579-460E-94D1-54222C63F5DA}</a:tableStyleId>
              </a:tblPr>
              <a:tblGrid>
                <a:gridCol w="665480">
                  <a:extLst>
                    <a:ext uri="{9D8B030D-6E8A-4147-A177-3AD203B41FA5}">
                      <a16:colId xmlns:a16="http://schemas.microsoft.com/office/drawing/2014/main" val="4109774142"/>
                    </a:ext>
                  </a:extLst>
                </a:gridCol>
                <a:gridCol w="1390460">
                  <a:extLst>
                    <a:ext uri="{9D8B030D-6E8A-4147-A177-3AD203B41FA5}">
                      <a16:colId xmlns:a16="http://schemas.microsoft.com/office/drawing/2014/main" val="986843520"/>
                    </a:ext>
                  </a:extLst>
                </a:gridCol>
                <a:gridCol w="2103120">
                  <a:extLst>
                    <a:ext uri="{9D8B030D-6E8A-4147-A177-3AD203B41FA5}">
                      <a16:colId xmlns:a16="http://schemas.microsoft.com/office/drawing/2014/main" val="1136147667"/>
                    </a:ext>
                  </a:extLst>
                </a:gridCol>
                <a:gridCol w="2103120">
                  <a:extLst>
                    <a:ext uri="{9D8B030D-6E8A-4147-A177-3AD203B41FA5}">
                      <a16:colId xmlns:a16="http://schemas.microsoft.com/office/drawing/2014/main" val="1141086399"/>
                    </a:ext>
                  </a:extLst>
                </a:gridCol>
                <a:gridCol w="2103120">
                  <a:extLst>
                    <a:ext uri="{9D8B030D-6E8A-4147-A177-3AD203B41FA5}">
                      <a16:colId xmlns:a16="http://schemas.microsoft.com/office/drawing/2014/main" val="3521946444"/>
                    </a:ext>
                  </a:extLst>
                </a:gridCol>
              </a:tblGrid>
              <a:tr h="370840">
                <a:tc>
                  <a:txBody>
                    <a:bodyPr/>
                    <a:lstStyle/>
                    <a:p>
                      <a:pPr algn="ctr"/>
                      <a:r>
                        <a:rPr lang="en-IN" b="1" i="1" dirty="0" err="1">
                          <a:solidFill>
                            <a:schemeClr val="accent1"/>
                          </a:solidFill>
                        </a:rPr>
                        <a:t>S.No</a:t>
                      </a:r>
                      <a:endParaRPr lang="en-IN" b="1" i="1" dirty="0">
                        <a:solidFill>
                          <a:schemeClr val="accent1"/>
                        </a:solidFill>
                      </a:endParaRPr>
                    </a:p>
                  </a:txBody>
                  <a:tcPr anchor="ctr"/>
                </a:tc>
                <a:tc>
                  <a:txBody>
                    <a:bodyPr/>
                    <a:lstStyle/>
                    <a:p>
                      <a:pPr algn="ctr"/>
                      <a:r>
                        <a:rPr lang="en-IN" b="1" i="1" dirty="0">
                          <a:solidFill>
                            <a:schemeClr val="accent1"/>
                          </a:solidFill>
                        </a:rPr>
                        <a:t>Designation </a:t>
                      </a:r>
                    </a:p>
                  </a:txBody>
                  <a:tcPr anchor="ctr"/>
                </a:tc>
                <a:tc>
                  <a:txBody>
                    <a:bodyPr/>
                    <a:lstStyle/>
                    <a:p>
                      <a:pPr algn="ctr"/>
                      <a:r>
                        <a:rPr lang="en-IN" b="1" i="1" dirty="0">
                          <a:solidFill>
                            <a:schemeClr val="accent1"/>
                          </a:solidFill>
                        </a:rPr>
                        <a:t>Size of opening (mm)</a:t>
                      </a:r>
                    </a:p>
                  </a:txBody>
                  <a:tcPr anchor="ctr"/>
                </a:tc>
                <a:tc>
                  <a:txBody>
                    <a:bodyPr/>
                    <a:lstStyle/>
                    <a:p>
                      <a:pPr algn="ctr"/>
                      <a:r>
                        <a:rPr lang="en-IN" b="1" i="1" dirty="0">
                          <a:solidFill>
                            <a:schemeClr val="accent1"/>
                          </a:solidFill>
                        </a:rPr>
                        <a:t>Size of window frame (mm)</a:t>
                      </a:r>
                    </a:p>
                  </a:txBody>
                  <a:tcPr anchor="ctr"/>
                </a:tc>
                <a:tc>
                  <a:txBody>
                    <a:bodyPr/>
                    <a:lstStyle/>
                    <a:p>
                      <a:pPr algn="ctr"/>
                      <a:r>
                        <a:rPr lang="en-IN" b="1" i="1" dirty="0">
                          <a:solidFill>
                            <a:schemeClr val="accent1"/>
                          </a:solidFill>
                        </a:rPr>
                        <a:t>Size of window shutters (mm)</a:t>
                      </a:r>
                    </a:p>
                  </a:txBody>
                  <a:tcPr anchor="ctr"/>
                </a:tc>
                <a:extLst>
                  <a:ext uri="{0D108BD9-81ED-4DB2-BD59-A6C34878D82A}">
                    <a16:rowId xmlns:a16="http://schemas.microsoft.com/office/drawing/2014/main" val="972646279"/>
                  </a:ext>
                </a:extLst>
              </a:tr>
              <a:tr h="370840">
                <a:tc>
                  <a:txBody>
                    <a:bodyPr/>
                    <a:lstStyle/>
                    <a:p>
                      <a:pPr algn="ctr"/>
                      <a:r>
                        <a:rPr lang="en-IN" b="1" dirty="0">
                          <a:solidFill>
                            <a:schemeClr val="accent1"/>
                          </a:solidFill>
                        </a:rPr>
                        <a:t>1</a:t>
                      </a:r>
                    </a:p>
                  </a:txBody>
                  <a:tcPr anchor="ctr"/>
                </a:tc>
                <a:tc>
                  <a:txBody>
                    <a:bodyPr/>
                    <a:lstStyle/>
                    <a:p>
                      <a:pPr algn="ctr"/>
                      <a:r>
                        <a:rPr lang="en-IN" dirty="0"/>
                        <a:t>6 WS 12</a:t>
                      </a:r>
                    </a:p>
                  </a:txBody>
                  <a:tcPr anchor="ctr"/>
                </a:tc>
                <a:tc>
                  <a:txBody>
                    <a:bodyPr/>
                    <a:lstStyle/>
                    <a:p>
                      <a:pPr algn="ctr"/>
                      <a:r>
                        <a:rPr lang="en-IN" dirty="0"/>
                        <a:t>600 X 1200</a:t>
                      </a:r>
                    </a:p>
                  </a:txBody>
                  <a:tcPr anchor="ctr"/>
                </a:tc>
                <a:tc>
                  <a:txBody>
                    <a:bodyPr/>
                    <a:lstStyle/>
                    <a:p>
                      <a:pPr algn="ctr"/>
                      <a:r>
                        <a:rPr lang="en-IN" dirty="0"/>
                        <a:t>590 X 1190</a:t>
                      </a:r>
                    </a:p>
                  </a:txBody>
                  <a:tcPr anchor="ctr"/>
                </a:tc>
                <a:tc>
                  <a:txBody>
                    <a:bodyPr/>
                    <a:lstStyle/>
                    <a:p>
                      <a:pPr algn="ctr"/>
                      <a:r>
                        <a:rPr lang="en-IN" dirty="0"/>
                        <a:t>500 X 1100</a:t>
                      </a:r>
                    </a:p>
                  </a:txBody>
                  <a:tcPr anchor="ctr"/>
                </a:tc>
                <a:extLst>
                  <a:ext uri="{0D108BD9-81ED-4DB2-BD59-A6C34878D82A}">
                    <a16:rowId xmlns:a16="http://schemas.microsoft.com/office/drawing/2014/main" val="24981967"/>
                  </a:ext>
                </a:extLst>
              </a:tr>
              <a:tr h="370840">
                <a:tc>
                  <a:txBody>
                    <a:bodyPr/>
                    <a:lstStyle/>
                    <a:p>
                      <a:pPr algn="ctr"/>
                      <a:r>
                        <a:rPr lang="en-IN" b="1" dirty="0">
                          <a:solidFill>
                            <a:schemeClr val="accent1"/>
                          </a:solidFill>
                        </a:rPr>
                        <a:t>2</a:t>
                      </a:r>
                    </a:p>
                  </a:txBody>
                  <a:tcPr anchor="ctr"/>
                </a:tc>
                <a:tc>
                  <a:txBody>
                    <a:bodyPr/>
                    <a:lstStyle/>
                    <a:p>
                      <a:pPr algn="ctr"/>
                      <a:r>
                        <a:rPr lang="en-IN" dirty="0"/>
                        <a:t>10 WT 12</a:t>
                      </a:r>
                    </a:p>
                  </a:txBody>
                  <a:tcPr anchor="ctr"/>
                </a:tc>
                <a:tc>
                  <a:txBody>
                    <a:bodyPr/>
                    <a:lstStyle/>
                    <a:p>
                      <a:pPr algn="ctr"/>
                      <a:r>
                        <a:rPr lang="en-IN" dirty="0"/>
                        <a:t>1000 X 1200</a:t>
                      </a:r>
                    </a:p>
                  </a:txBody>
                  <a:tcPr anchor="ctr"/>
                </a:tc>
                <a:tc>
                  <a:txBody>
                    <a:bodyPr/>
                    <a:lstStyle/>
                    <a:p>
                      <a:pPr algn="ctr"/>
                      <a:r>
                        <a:rPr lang="en-IN" dirty="0"/>
                        <a:t>990 X 1190</a:t>
                      </a:r>
                    </a:p>
                  </a:txBody>
                  <a:tcPr anchor="ctr"/>
                </a:tc>
                <a:tc>
                  <a:txBody>
                    <a:bodyPr/>
                    <a:lstStyle/>
                    <a:p>
                      <a:pPr algn="ctr"/>
                      <a:r>
                        <a:rPr lang="en-IN" dirty="0"/>
                        <a:t>460 X 1100</a:t>
                      </a:r>
                    </a:p>
                  </a:txBody>
                  <a:tcPr anchor="ctr"/>
                </a:tc>
                <a:extLst>
                  <a:ext uri="{0D108BD9-81ED-4DB2-BD59-A6C34878D82A}">
                    <a16:rowId xmlns:a16="http://schemas.microsoft.com/office/drawing/2014/main" val="3412897741"/>
                  </a:ext>
                </a:extLst>
              </a:tr>
              <a:tr h="370840">
                <a:tc>
                  <a:txBody>
                    <a:bodyPr/>
                    <a:lstStyle/>
                    <a:p>
                      <a:pPr algn="ctr"/>
                      <a:r>
                        <a:rPr lang="en-IN" b="1" dirty="0">
                          <a:solidFill>
                            <a:schemeClr val="accent1"/>
                          </a:solidFill>
                        </a:rPr>
                        <a:t>3</a:t>
                      </a:r>
                    </a:p>
                  </a:txBody>
                  <a:tcPr anchor="ctr"/>
                </a:tc>
                <a:tc>
                  <a:txBody>
                    <a:bodyPr/>
                    <a:lstStyle/>
                    <a:p>
                      <a:pPr algn="ctr"/>
                      <a:r>
                        <a:rPr lang="en-IN" dirty="0"/>
                        <a:t>12 WT 12</a:t>
                      </a:r>
                    </a:p>
                  </a:txBody>
                  <a:tcPr anchor="ctr"/>
                </a:tc>
                <a:tc>
                  <a:txBody>
                    <a:bodyPr/>
                    <a:lstStyle/>
                    <a:p>
                      <a:pPr algn="ctr"/>
                      <a:r>
                        <a:rPr lang="en-IN" dirty="0"/>
                        <a:t>1200 X 1200</a:t>
                      </a:r>
                    </a:p>
                  </a:txBody>
                  <a:tcPr anchor="ctr"/>
                </a:tc>
                <a:tc>
                  <a:txBody>
                    <a:bodyPr/>
                    <a:lstStyle/>
                    <a:p>
                      <a:pPr algn="ctr"/>
                      <a:r>
                        <a:rPr lang="en-IN" dirty="0"/>
                        <a:t>1190 X 1190</a:t>
                      </a:r>
                    </a:p>
                  </a:txBody>
                  <a:tcPr anchor="ctr"/>
                </a:tc>
                <a:tc>
                  <a:txBody>
                    <a:bodyPr/>
                    <a:lstStyle/>
                    <a:p>
                      <a:pPr algn="ctr"/>
                      <a:r>
                        <a:rPr lang="en-IN" dirty="0"/>
                        <a:t>560 X 1100</a:t>
                      </a:r>
                    </a:p>
                  </a:txBody>
                  <a:tcPr anchor="ctr"/>
                </a:tc>
                <a:extLst>
                  <a:ext uri="{0D108BD9-81ED-4DB2-BD59-A6C34878D82A}">
                    <a16:rowId xmlns:a16="http://schemas.microsoft.com/office/drawing/2014/main" val="3190452825"/>
                  </a:ext>
                </a:extLst>
              </a:tr>
              <a:tr h="370840">
                <a:tc>
                  <a:txBody>
                    <a:bodyPr/>
                    <a:lstStyle/>
                    <a:p>
                      <a:pPr algn="ctr"/>
                      <a:r>
                        <a:rPr lang="en-IN" b="1" dirty="0">
                          <a:solidFill>
                            <a:schemeClr val="accent1"/>
                          </a:solidFill>
                        </a:rPr>
                        <a:t>4</a:t>
                      </a:r>
                    </a:p>
                  </a:txBody>
                  <a:tcPr anchor="ctr"/>
                </a:tc>
                <a:tc>
                  <a:txBody>
                    <a:bodyPr/>
                    <a:lstStyle/>
                    <a:p>
                      <a:pPr algn="ctr"/>
                      <a:r>
                        <a:rPr lang="en-IN" dirty="0"/>
                        <a:t>6 WS 13</a:t>
                      </a:r>
                    </a:p>
                  </a:txBody>
                  <a:tcPr anchor="ctr"/>
                </a:tc>
                <a:tc>
                  <a:txBody>
                    <a:bodyPr/>
                    <a:lstStyle/>
                    <a:p>
                      <a:pPr algn="ctr"/>
                      <a:r>
                        <a:rPr lang="en-IN" dirty="0"/>
                        <a:t>600 X 1300</a:t>
                      </a:r>
                    </a:p>
                  </a:txBody>
                  <a:tcPr anchor="ctr"/>
                </a:tc>
                <a:tc>
                  <a:txBody>
                    <a:bodyPr/>
                    <a:lstStyle/>
                    <a:p>
                      <a:pPr algn="ctr"/>
                      <a:r>
                        <a:rPr lang="en-IN" dirty="0"/>
                        <a:t>590 X 1290</a:t>
                      </a:r>
                    </a:p>
                  </a:txBody>
                  <a:tcPr anchor="ctr"/>
                </a:tc>
                <a:tc>
                  <a:txBody>
                    <a:bodyPr/>
                    <a:lstStyle/>
                    <a:p>
                      <a:pPr algn="ctr"/>
                      <a:r>
                        <a:rPr lang="en-IN" dirty="0"/>
                        <a:t>500 X 1200</a:t>
                      </a:r>
                    </a:p>
                  </a:txBody>
                  <a:tcPr anchor="ctr"/>
                </a:tc>
                <a:extLst>
                  <a:ext uri="{0D108BD9-81ED-4DB2-BD59-A6C34878D82A}">
                    <a16:rowId xmlns:a16="http://schemas.microsoft.com/office/drawing/2014/main" val="767838535"/>
                  </a:ext>
                </a:extLst>
              </a:tr>
              <a:tr h="370840">
                <a:tc>
                  <a:txBody>
                    <a:bodyPr/>
                    <a:lstStyle/>
                    <a:p>
                      <a:pPr algn="ctr"/>
                      <a:r>
                        <a:rPr lang="en-IN" b="1" dirty="0">
                          <a:solidFill>
                            <a:schemeClr val="accent1"/>
                          </a:solidFill>
                        </a:rPr>
                        <a:t>5</a:t>
                      </a:r>
                    </a:p>
                  </a:txBody>
                  <a:tcPr anchor="ctr"/>
                </a:tc>
                <a:tc>
                  <a:txBody>
                    <a:bodyPr/>
                    <a:lstStyle/>
                    <a:p>
                      <a:pPr algn="ctr"/>
                      <a:r>
                        <a:rPr lang="en-IN" dirty="0"/>
                        <a:t>10 WT 13</a:t>
                      </a:r>
                    </a:p>
                  </a:txBody>
                  <a:tcPr anchor="ctr"/>
                </a:tc>
                <a:tc>
                  <a:txBody>
                    <a:bodyPr/>
                    <a:lstStyle/>
                    <a:p>
                      <a:pPr algn="ctr"/>
                      <a:r>
                        <a:rPr lang="en-IN" dirty="0"/>
                        <a:t>1000 X 1300</a:t>
                      </a:r>
                    </a:p>
                  </a:txBody>
                  <a:tcPr anchor="ctr"/>
                </a:tc>
                <a:tc>
                  <a:txBody>
                    <a:bodyPr/>
                    <a:lstStyle/>
                    <a:p>
                      <a:pPr algn="ctr"/>
                      <a:r>
                        <a:rPr lang="en-IN" dirty="0"/>
                        <a:t>990 X 1290</a:t>
                      </a:r>
                    </a:p>
                  </a:txBody>
                  <a:tcPr anchor="ctr"/>
                </a:tc>
                <a:tc>
                  <a:txBody>
                    <a:bodyPr/>
                    <a:lstStyle/>
                    <a:p>
                      <a:pPr algn="ctr"/>
                      <a:r>
                        <a:rPr lang="en-IN" dirty="0"/>
                        <a:t>460 X 1200</a:t>
                      </a:r>
                    </a:p>
                  </a:txBody>
                  <a:tcPr anchor="ctr"/>
                </a:tc>
                <a:extLst>
                  <a:ext uri="{0D108BD9-81ED-4DB2-BD59-A6C34878D82A}">
                    <a16:rowId xmlns:a16="http://schemas.microsoft.com/office/drawing/2014/main" val="830418423"/>
                  </a:ext>
                </a:extLst>
              </a:tr>
              <a:tr h="370840">
                <a:tc>
                  <a:txBody>
                    <a:bodyPr/>
                    <a:lstStyle/>
                    <a:p>
                      <a:pPr algn="ctr"/>
                      <a:r>
                        <a:rPr lang="en-IN" b="1" dirty="0">
                          <a:solidFill>
                            <a:schemeClr val="accent1"/>
                          </a:solidFill>
                        </a:rPr>
                        <a:t>6</a:t>
                      </a:r>
                    </a:p>
                  </a:txBody>
                  <a:tcPr anchor="ctr"/>
                </a:tc>
                <a:tc>
                  <a:txBody>
                    <a:bodyPr/>
                    <a:lstStyle/>
                    <a:p>
                      <a:pPr algn="ctr"/>
                      <a:r>
                        <a:rPr lang="en-IN" dirty="0"/>
                        <a:t>12 WT 13</a:t>
                      </a:r>
                    </a:p>
                  </a:txBody>
                  <a:tcPr anchor="ctr"/>
                </a:tc>
                <a:tc>
                  <a:txBody>
                    <a:bodyPr/>
                    <a:lstStyle/>
                    <a:p>
                      <a:pPr algn="ctr"/>
                      <a:r>
                        <a:rPr lang="en-IN" dirty="0"/>
                        <a:t>1200 X 1300</a:t>
                      </a:r>
                    </a:p>
                  </a:txBody>
                  <a:tcPr anchor="ctr"/>
                </a:tc>
                <a:tc>
                  <a:txBody>
                    <a:bodyPr/>
                    <a:lstStyle/>
                    <a:p>
                      <a:pPr algn="ctr"/>
                      <a:r>
                        <a:rPr lang="en-IN" dirty="0"/>
                        <a:t>1190 X 1290</a:t>
                      </a:r>
                    </a:p>
                  </a:txBody>
                  <a:tcPr anchor="ctr"/>
                </a:tc>
                <a:tc>
                  <a:txBody>
                    <a:bodyPr/>
                    <a:lstStyle/>
                    <a:p>
                      <a:pPr algn="ctr"/>
                      <a:r>
                        <a:rPr lang="en-IN" dirty="0"/>
                        <a:t>560 X 1200</a:t>
                      </a:r>
                    </a:p>
                  </a:txBody>
                  <a:tcPr anchor="ctr"/>
                </a:tc>
                <a:extLst>
                  <a:ext uri="{0D108BD9-81ED-4DB2-BD59-A6C34878D82A}">
                    <a16:rowId xmlns:a16="http://schemas.microsoft.com/office/drawing/2014/main" val="3983299291"/>
                  </a:ext>
                </a:extLst>
              </a:tr>
            </a:tbl>
          </a:graphicData>
        </a:graphic>
      </p:graphicFrame>
    </p:spTree>
    <p:extLst>
      <p:ext uri="{BB962C8B-B14F-4D97-AF65-F5344CB8AC3E}">
        <p14:creationId xmlns:p14="http://schemas.microsoft.com/office/powerpoint/2010/main" val="5866038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D127-3B24-4646-8865-E791C434FC76}"/>
              </a:ext>
            </a:extLst>
          </p:cNvPr>
          <p:cNvSpPr>
            <a:spLocks noGrp="1"/>
          </p:cNvSpPr>
          <p:nvPr>
            <p:ph type="title"/>
          </p:nvPr>
        </p:nvSpPr>
        <p:spPr>
          <a:xfrm>
            <a:off x="838200" y="355600"/>
            <a:ext cx="10515600" cy="1325563"/>
          </a:xfrm>
        </p:spPr>
        <p:txBody>
          <a:bodyPr/>
          <a:lstStyle/>
          <a:p>
            <a:r>
              <a:rPr lang="en-IN" dirty="0">
                <a:solidFill>
                  <a:schemeClr val="accent1"/>
                </a:solidFill>
              </a:rPr>
              <a:t>TYPES OF WINDOWS</a:t>
            </a:r>
          </a:p>
        </p:txBody>
      </p:sp>
      <p:sp>
        <p:nvSpPr>
          <p:cNvPr id="3" name="Content Placeholder 2">
            <a:extLst>
              <a:ext uri="{FF2B5EF4-FFF2-40B4-BE49-F238E27FC236}">
                <a16:creationId xmlns:a16="http://schemas.microsoft.com/office/drawing/2014/main" id="{7DB3CE72-619F-49F0-92D4-2C55A9A09461}"/>
              </a:ext>
            </a:extLst>
          </p:cNvPr>
          <p:cNvSpPr>
            <a:spLocks noGrp="1"/>
          </p:cNvSpPr>
          <p:nvPr>
            <p:ph sz="half" idx="2"/>
          </p:nvPr>
        </p:nvSpPr>
        <p:spPr/>
        <p:txBody>
          <a:bodyPr>
            <a:normAutofit fontScale="92500" lnSpcReduction="10000"/>
          </a:bodyPr>
          <a:lstStyle/>
          <a:p>
            <a:r>
              <a:rPr lang="en-IN" dirty="0"/>
              <a:t>Fixed windows </a:t>
            </a:r>
          </a:p>
          <a:p>
            <a:r>
              <a:rPr lang="en-IN" dirty="0"/>
              <a:t>Pivoted windows</a:t>
            </a:r>
          </a:p>
          <a:p>
            <a:r>
              <a:rPr lang="en-IN" dirty="0"/>
              <a:t>Double hung windows</a:t>
            </a:r>
          </a:p>
          <a:p>
            <a:r>
              <a:rPr lang="en-IN" dirty="0"/>
              <a:t>Sliding windows</a:t>
            </a:r>
          </a:p>
          <a:p>
            <a:r>
              <a:rPr lang="en-IN" dirty="0"/>
              <a:t>Casement windows</a:t>
            </a:r>
          </a:p>
          <a:p>
            <a:r>
              <a:rPr lang="en-IN" dirty="0"/>
              <a:t>Sash windows</a:t>
            </a:r>
          </a:p>
          <a:p>
            <a:r>
              <a:rPr lang="en-IN" dirty="0"/>
              <a:t>Louvered windows</a:t>
            </a:r>
          </a:p>
          <a:p>
            <a:r>
              <a:rPr lang="en-IN" dirty="0"/>
              <a:t>skylights</a:t>
            </a:r>
          </a:p>
        </p:txBody>
      </p:sp>
      <p:sp>
        <p:nvSpPr>
          <p:cNvPr id="6" name="Content Placeholder 5">
            <a:extLst>
              <a:ext uri="{FF2B5EF4-FFF2-40B4-BE49-F238E27FC236}">
                <a16:creationId xmlns:a16="http://schemas.microsoft.com/office/drawing/2014/main" id="{2C577CFE-EC8B-4A48-85CD-2F648EEE1E03}"/>
              </a:ext>
            </a:extLst>
          </p:cNvPr>
          <p:cNvSpPr>
            <a:spLocks noGrp="1"/>
          </p:cNvSpPr>
          <p:nvPr>
            <p:ph sz="quarter" idx="4"/>
          </p:nvPr>
        </p:nvSpPr>
        <p:spPr/>
        <p:txBody>
          <a:bodyPr>
            <a:normAutofit fontScale="92500" lnSpcReduction="10000"/>
          </a:bodyPr>
          <a:lstStyle/>
          <a:p>
            <a:r>
              <a:rPr lang="en-IN" dirty="0"/>
              <a:t>Metal windows</a:t>
            </a:r>
          </a:p>
          <a:p>
            <a:r>
              <a:rPr lang="en-IN" dirty="0"/>
              <a:t>Bay windows</a:t>
            </a:r>
          </a:p>
          <a:p>
            <a:r>
              <a:rPr lang="en-IN" dirty="0"/>
              <a:t>Clerestory windows</a:t>
            </a:r>
          </a:p>
          <a:p>
            <a:r>
              <a:rPr lang="en-IN" dirty="0"/>
              <a:t>Corner windows </a:t>
            </a:r>
          </a:p>
          <a:p>
            <a:r>
              <a:rPr lang="en-IN" dirty="0"/>
              <a:t>Dormer windows </a:t>
            </a:r>
          </a:p>
          <a:p>
            <a:r>
              <a:rPr lang="en-IN" dirty="0"/>
              <a:t>Cable windows </a:t>
            </a:r>
          </a:p>
          <a:p>
            <a:r>
              <a:rPr lang="en-IN" dirty="0"/>
              <a:t>Lantern windows</a:t>
            </a:r>
          </a:p>
        </p:txBody>
      </p:sp>
    </p:spTree>
    <p:extLst>
      <p:ext uri="{BB962C8B-B14F-4D97-AF65-F5344CB8AC3E}">
        <p14:creationId xmlns:p14="http://schemas.microsoft.com/office/powerpoint/2010/main" val="41814777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CD473D-F7E5-4020-A636-3DE76A97CE85}"/>
              </a:ext>
            </a:extLst>
          </p:cNvPr>
          <p:cNvSpPr>
            <a:spLocks noGrp="1"/>
          </p:cNvSpPr>
          <p:nvPr>
            <p:ph type="title"/>
          </p:nvPr>
        </p:nvSpPr>
        <p:spPr/>
        <p:txBody>
          <a:bodyPr/>
          <a:lstStyle/>
          <a:p>
            <a:r>
              <a:rPr lang="en-IN" dirty="0"/>
              <a:t>Fixed windows</a:t>
            </a:r>
          </a:p>
        </p:txBody>
      </p:sp>
      <p:pic>
        <p:nvPicPr>
          <p:cNvPr id="15362" name="Picture 2" descr="Standard UPVC Fixed Windows, Rs 350 /square feet Shreya Industries | ID:  18875698233">
            <a:extLst>
              <a:ext uri="{FF2B5EF4-FFF2-40B4-BE49-F238E27FC236}">
                <a16:creationId xmlns:a16="http://schemas.microsoft.com/office/drawing/2014/main" id="{A4082B7D-1A19-4FA0-A321-AB14726B7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7955" y="848677"/>
            <a:ext cx="5160645" cy="5160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5388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9785D-3750-416B-B20E-06AD429F5919}"/>
              </a:ext>
            </a:extLst>
          </p:cNvPr>
          <p:cNvSpPr>
            <a:spLocks noGrp="1"/>
          </p:cNvSpPr>
          <p:nvPr>
            <p:ph type="title"/>
          </p:nvPr>
        </p:nvSpPr>
        <p:spPr/>
        <p:txBody>
          <a:bodyPr/>
          <a:lstStyle/>
          <a:p>
            <a:r>
              <a:rPr lang="en-IN" dirty="0"/>
              <a:t>Pivoted windows</a:t>
            </a:r>
          </a:p>
        </p:txBody>
      </p:sp>
      <p:pic>
        <p:nvPicPr>
          <p:cNvPr id="16386" name="Picture 2" descr="WINDOW DESIGN GUIDELINE * Archi-Monarch * Archi-Monarch">
            <a:extLst>
              <a:ext uri="{FF2B5EF4-FFF2-40B4-BE49-F238E27FC236}">
                <a16:creationId xmlns:a16="http://schemas.microsoft.com/office/drawing/2014/main" id="{86E9EA7C-F93B-4496-802E-606435EDE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2072" y="1348423"/>
            <a:ext cx="5072313" cy="5032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2167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5C84-661A-4878-BB4A-38CE7A18630F}"/>
              </a:ext>
            </a:extLst>
          </p:cNvPr>
          <p:cNvSpPr>
            <a:spLocks noGrp="1"/>
          </p:cNvSpPr>
          <p:nvPr>
            <p:ph type="title"/>
          </p:nvPr>
        </p:nvSpPr>
        <p:spPr/>
        <p:txBody>
          <a:bodyPr/>
          <a:lstStyle/>
          <a:p>
            <a:r>
              <a:rPr lang="en-IN" dirty="0"/>
              <a:t>Double hung windows</a:t>
            </a:r>
          </a:p>
        </p:txBody>
      </p:sp>
      <p:pic>
        <p:nvPicPr>
          <p:cNvPr id="17410" name="Picture 2" descr="Single-Hung vs Double-Hung Windows - Difference and Comparison | Diffen">
            <a:extLst>
              <a:ext uri="{FF2B5EF4-FFF2-40B4-BE49-F238E27FC236}">
                <a16:creationId xmlns:a16="http://schemas.microsoft.com/office/drawing/2014/main" id="{51EA7124-DF87-449E-9820-7CF36168B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9909" y="2149474"/>
            <a:ext cx="7873891"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0863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F7F0E-B878-45B1-8E20-6D615568951E}"/>
              </a:ext>
            </a:extLst>
          </p:cNvPr>
          <p:cNvSpPr>
            <a:spLocks noGrp="1"/>
          </p:cNvSpPr>
          <p:nvPr>
            <p:ph type="title"/>
          </p:nvPr>
        </p:nvSpPr>
        <p:spPr/>
        <p:txBody>
          <a:bodyPr/>
          <a:lstStyle/>
          <a:p>
            <a:r>
              <a:rPr lang="en-IN" dirty="0"/>
              <a:t>Sliding windows</a:t>
            </a:r>
          </a:p>
        </p:txBody>
      </p:sp>
      <p:pic>
        <p:nvPicPr>
          <p:cNvPr id="18434" name="Picture 2" descr="Aluminium Sliding Window Supplier | CHAL">
            <a:extLst>
              <a:ext uri="{FF2B5EF4-FFF2-40B4-BE49-F238E27FC236}">
                <a16:creationId xmlns:a16="http://schemas.microsoft.com/office/drawing/2014/main" id="{4543F7C7-883D-4C1C-8469-D4589DF33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4525" y="1675448"/>
            <a:ext cx="7143750"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9110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EFEA-4F72-48C5-9E54-F635B5781F30}"/>
              </a:ext>
            </a:extLst>
          </p:cNvPr>
          <p:cNvSpPr>
            <a:spLocks noGrp="1"/>
          </p:cNvSpPr>
          <p:nvPr>
            <p:ph type="title"/>
          </p:nvPr>
        </p:nvSpPr>
        <p:spPr/>
        <p:txBody>
          <a:bodyPr/>
          <a:lstStyle/>
          <a:p>
            <a:r>
              <a:rPr lang="en-IN" dirty="0"/>
              <a:t>Casement windows</a:t>
            </a:r>
          </a:p>
        </p:txBody>
      </p:sp>
      <p:pic>
        <p:nvPicPr>
          <p:cNvPr id="19458" name="Picture 2" descr="What is the casement window? Does the casement window have more advantages  than the slide window? - Quora">
            <a:extLst>
              <a:ext uri="{FF2B5EF4-FFF2-40B4-BE49-F238E27FC236}">
                <a16:creationId xmlns:a16="http://schemas.microsoft.com/office/drawing/2014/main" id="{E6D1D74F-2A8D-4A02-90FC-D30DBA1B03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5820" y="1767840"/>
            <a:ext cx="6718325" cy="4475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6451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3361B-6157-490D-96E8-135216DD3CD0}"/>
              </a:ext>
            </a:extLst>
          </p:cNvPr>
          <p:cNvSpPr>
            <a:spLocks noGrp="1"/>
          </p:cNvSpPr>
          <p:nvPr>
            <p:ph type="title"/>
          </p:nvPr>
        </p:nvSpPr>
        <p:spPr/>
        <p:txBody>
          <a:bodyPr/>
          <a:lstStyle/>
          <a:p>
            <a:r>
              <a:rPr lang="en-IN" dirty="0"/>
              <a:t>Sash or glazed windows</a:t>
            </a:r>
          </a:p>
        </p:txBody>
      </p:sp>
      <p:pic>
        <p:nvPicPr>
          <p:cNvPr id="20482" name="Picture 2" descr="Double Glazed Window at Rs 600/square feet | Mulund | Mumbai| ID:  15487691230">
            <a:extLst>
              <a:ext uri="{FF2B5EF4-FFF2-40B4-BE49-F238E27FC236}">
                <a16:creationId xmlns:a16="http://schemas.microsoft.com/office/drawing/2014/main" id="{AB501B19-5E7B-488A-8D42-E34367BC3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240" y="530860"/>
            <a:ext cx="5796280" cy="579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093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BB1E6-6AE7-4E35-8E28-5125E1DDAD0D}"/>
              </a:ext>
            </a:extLst>
          </p:cNvPr>
          <p:cNvSpPr>
            <a:spLocks noGrp="1"/>
          </p:cNvSpPr>
          <p:nvPr>
            <p:ph type="title"/>
          </p:nvPr>
        </p:nvSpPr>
        <p:spPr/>
        <p:txBody>
          <a:bodyPr/>
          <a:lstStyle/>
          <a:p>
            <a:r>
              <a:rPr lang="en-IN" dirty="0"/>
              <a:t>Louvered windows</a:t>
            </a:r>
          </a:p>
        </p:txBody>
      </p:sp>
      <p:pic>
        <p:nvPicPr>
          <p:cNvPr id="21506" name="Picture 2" descr="Louver | architecture | Britannica">
            <a:extLst>
              <a:ext uri="{FF2B5EF4-FFF2-40B4-BE49-F238E27FC236}">
                <a16:creationId xmlns:a16="http://schemas.microsoft.com/office/drawing/2014/main" id="{5DCA467A-234B-4DBA-8872-DDBAEC372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693" y="0"/>
            <a:ext cx="4878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667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0A149-AC9F-4D27-AC13-38B50E071EF5}"/>
              </a:ext>
            </a:extLst>
          </p:cNvPr>
          <p:cNvSpPr>
            <a:spLocks noGrp="1"/>
          </p:cNvSpPr>
          <p:nvPr>
            <p:ph type="title"/>
          </p:nvPr>
        </p:nvSpPr>
        <p:spPr/>
        <p:txBody>
          <a:bodyPr/>
          <a:lstStyle/>
          <a:p>
            <a:pPr algn="r"/>
            <a:r>
              <a:rPr lang="en-IN" b="1" dirty="0">
                <a:solidFill>
                  <a:srgbClr val="00B0F0"/>
                </a:solidFill>
              </a:rPr>
              <a:t>Steel lintels </a:t>
            </a:r>
          </a:p>
        </p:txBody>
      </p:sp>
      <p:sp>
        <p:nvSpPr>
          <p:cNvPr id="3" name="Content Placeholder 2">
            <a:extLst>
              <a:ext uri="{FF2B5EF4-FFF2-40B4-BE49-F238E27FC236}">
                <a16:creationId xmlns:a16="http://schemas.microsoft.com/office/drawing/2014/main" id="{06771698-E060-4309-83CA-DEEAAF7DA31E}"/>
              </a:ext>
            </a:extLst>
          </p:cNvPr>
          <p:cNvSpPr>
            <a:spLocks noGrp="1"/>
          </p:cNvSpPr>
          <p:nvPr>
            <p:ph idx="1"/>
          </p:nvPr>
        </p:nvSpPr>
        <p:spPr/>
        <p:txBody>
          <a:bodyPr/>
          <a:lstStyle/>
          <a:p>
            <a:pPr marL="0" indent="0">
              <a:buNone/>
            </a:pPr>
            <a:r>
              <a:rPr lang="en-IN" dirty="0"/>
              <a:t>These lintels consists of steel angles or rolled steel joists. </a:t>
            </a:r>
          </a:p>
          <a:p>
            <a:pPr marL="0" indent="0">
              <a:buNone/>
            </a:pPr>
            <a:r>
              <a:rPr lang="en-IN" dirty="0"/>
              <a:t>These are used for large spans and heavy loading.</a:t>
            </a:r>
          </a:p>
          <a:p>
            <a:pPr marL="0" indent="0">
              <a:buNone/>
            </a:pPr>
            <a:endParaRPr lang="en-IN" dirty="0"/>
          </a:p>
        </p:txBody>
      </p:sp>
      <p:pic>
        <p:nvPicPr>
          <p:cNvPr id="2050" name="Picture 2" descr="What is the difference between a steel lintel and an RCC lintel? - Quora">
            <a:extLst>
              <a:ext uri="{FF2B5EF4-FFF2-40B4-BE49-F238E27FC236}">
                <a16:creationId xmlns:a16="http://schemas.microsoft.com/office/drawing/2014/main" id="{C73615FB-9156-4D76-AAF3-B43CBCAEF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80" y="2864802"/>
            <a:ext cx="4511040" cy="37709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Good Can Come Out Of Using Steel Lintels?">
            <a:extLst>
              <a:ext uri="{FF2B5EF4-FFF2-40B4-BE49-F238E27FC236}">
                <a16:creationId xmlns:a16="http://schemas.microsoft.com/office/drawing/2014/main" id="{D3984FE4-CF92-4E49-A7A9-88F043D5B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760" y="3141582"/>
            <a:ext cx="4765040" cy="3035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9229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3AC9-8E87-4B07-B0CC-6CC695AC64D4}"/>
              </a:ext>
            </a:extLst>
          </p:cNvPr>
          <p:cNvSpPr>
            <a:spLocks noGrp="1"/>
          </p:cNvSpPr>
          <p:nvPr>
            <p:ph type="title"/>
          </p:nvPr>
        </p:nvSpPr>
        <p:spPr/>
        <p:txBody>
          <a:bodyPr/>
          <a:lstStyle/>
          <a:p>
            <a:r>
              <a:rPr lang="en-IN" dirty="0"/>
              <a:t>Metal windows</a:t>
            </a:r>
          </a:p>
        </p:txBody>
      </p:sp>
      <p:pic>
        <p:nvPicPr>
          <p:cNvPr id="22530" name="Picture 2" descr="Door and Windows - Metal Window Frame Manufacturer from Gurgaon">
            <a:extLst>
              <a:ext uri="{FF2B5EF4-FFF2-40B4-BE49-F238E27FC236}">
                <a16:creationId xmlns:a16="http://schemas.microsoft.com/office/drawing/2014/main" id="{37D3056C-E814-4B48-B61F-4F12A0AAC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8174" y="1027906"/>
            <a:ext cx="3974465" cy="5342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5433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EC06A-6C46-468B-BCB4-E26DE53CDFD8}"/>
              </a:ext>
            </a:extLst>
          </p:cNvPr>
          <p:cNvSpPr>
            <a:spLocks noGrp="1"/>
          </p:cNvSpPr>
          <p:nvPr>
            <p:ph type="title"/>
          </p:nvPr>
        </p:nvSpPr>
        <p:spPr>
          <a:xfrm>
            <a:off x="46991" y="3108325"/>
            <a:ext cx="3134360" cy="1325563"/>
          </a:xfrm>
        </p:spPr>
        <p:txBody>
          <a:bodyPr/>
          <a:lstStyle/>
          <a:p>
            <a:r>
              <a:rPr lang="en-IN" dirty="0"/>
              <a:t>Bay windows</a:t>
            </a:r>
          </a:p>
        </p:txBody>
      </p:sp>
      <p:pic>
        <p:nvPicPr>
          <p:cNvPr id="23554" name="Picture 2" descr="All About the Bay Window | Rusco Windows and Doors">
            <a:extLst>
              <a:ext uri="{FF2B5EF4-FFF2-40B4-BE49-F238E27FC236}">
                <a16:creationId xmlns:a16="http://schemas.microsoft.com/office/drawing/2014/main" id="{CC633FDA-FB59-4BD5-8F71-CA87F432DD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6471" y="317700"/>
            <a:ext cx="8329930" cy="622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9934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9F59F-ADBB-4FE0-BDA3-8A6EEB512BC4}"/>
              </a:ext>
            </a:extLst>
          </p:cNvPr>
          <p:cNvSpPr>
            <a:spLocks noGrp="1"/>
          </p:cNvSpPr>
          <p:nvPr>
            <p:ph type="title"/>
          </p:nvPr>
        </p:nvSpPr>
        <p:spPr>
          <a:xfrm>
            <a:off x="838200" y="365125"/>
            <a:ext cx="3876040" cy="1325563"/>
          </a:xfrm>
        </p:spPr>
        <p:txBody>
          <a:bodyPr/>
          <a:lstStyle/>
          <a:p>
            <a:r>
              <a:rPr lang="en-IN" dirty="0"/>
              <a:t>Corner windows</a:t>
            </a:r>
          </a:p>
        </p:txBody>
      </p:sp>
      <p:pic>
        <p:nvPicPr>
          <p:cNvPr id="24578" name="Picture 2" descr="The Architect's Desktop: ACA 2012 New Feature - Corner Windows">
            <a:extLst>
              <a:ext uri="{FF2B5EF4-FFF2-40B4-BE49-F238E27FC236}">
                <a16:creationId xmlns:a16="http://schemas.microsoft.com/office/drawing/2014/main" id="{40061880-6B8B-4EDC-9FDA-9A9AFEFF3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5805" y="1502093"/>
            <a:ext cx="7143750"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81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2C50A-9736-4E0E-83C1-69970DB0DE8E}"/>
              </a:ext>
            </a:extLst>
          </p:cNvPr>
          <p:cNvSpPr>
            <a:spLocks noGrp="1"/>
          </p:cNvSpPr>
          <p:nvPr>
            <p:ph type="title"/>
          </p:nvPr>
        </p:nvSpPr>
        <p:spPr/>
        <p:txBody>
          <a:bodyPr/>
          <a:lstStyle/>
          <a:p>
            <a:pPr algn="r"/>
            <a:r>
              <a:rPr lang="en-IN" b="1" dirty="0">
                <a:solidFill>
                  <a:srgbClr val="00B0F0"/>
                </a:solidFill>
              </a:rPr>
              <a:t>Reinforced cement concrete lintels</a:t>
            </a:r>
          </a:p>
        </p:txBody>
      </p:sp>
      <p:sp>
        <p:nvSpPr>
          <p:cNvPr id="3" name="Content Placeholder 2">
            <a:extLst>
              <a:ext uri="{FF2B5EF4-FFF2-40B4-BE49-F238E27FC236}">
                <a16:creationId xmlns:a16="http://schemas.microsoft.com/office/drawing/2014/main" id="{E48F40F0-2242-4DA9-BEAF-91D0A7E3949C}"/>
              </a:ext>
            </a:extLst>
          </p:cNvPr>
          <p:cNvSpPr>
            <a:spLocks noGrp="1"/>
          </p:cNvSpPr>
          <p:nvPr>
            <p:ph idx="1"/>
          </p:nvPr>
        </p:nvSpPr>
        <p:spPr/>
        <p:txBody>
          <a:bodyPr/>
          <a:lstStyle/>
          <a:p>
            <a:pPr marL="0" indent="0">
              <a:buNone/>
            </a:pPr>
            <a:r>
              <a:rPr lang="en-IN" dirty="0"/>
              <a:t>These lintels consists of the reinforced cement concrete, </a:t>
            </a:r>
          </a:p>
          <a:p>
            <a:pPr marL="0" indent="0">
              <a:buNone/>
            </a:pPr>
            <a:endParaRPr lang="en-IN" dirty="0"/>
          </a:p>
          <a:p>
            <a:pPr marL="0" indent="0">
              <a:buNone/>
            </a:pPr>
            <a:r>
              <a:rPr lang="en-IN" dirty="0"/>
              <a:t>The RCC lintels are fire proof, durable, strong, economical and easy to construct.</a:t>
            </a:r>
          </a:p>
          <a:p>
            <a:pPr marL="0" indent="0">
              <a:buNone/>
            </a:pPr>
            <a:endParaRPr lang="en-IN" dirty="0"/>
          </a:p>
          <a:p>
            <a:pPr marL="0" indent="0">
              <a:buNone/>
            </a:pPr>
            <a:r>
              <a:rPr lang="en-IN" dirty="0"/>
              <a:t>The usual concrete mix for RCC lintel is 1:2:4. </a:t>
            </a:r>
          </a:p>
        </p:txBody>
      </p:sp>
    </p:spTree>
    <p:extLst>
      <p:ext uri="{BB962C8B-B14F-4D97-AF65-F5344CB8AC3E}">
        <p14:creationId xmlns:p14="http://schemas.microsoft.com/office/powerpoint/2010/main" val="2918911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tandard Size Of Lintel Beam &amp; Its Types [Civil Planets]">
            <a:extLst>
              <a:ext uri="{FF2B5EF4-FFF2-40B4-BE49-F238E27FC236}">
                <a16:creationId xmlns:a16="http://schemas.microsoft.com/office/drawing/2014/main" id="{DB4BFCAA-C320-41E1-B200-D261E1A2B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445" y="216694"/>
            <a:ext cx="5359306" cy="32123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lobal Lintels Market: Analysis, Data, Information, Industry">
            <a:extLst>
              <a:ext uri="{FF2B5EF4-FFF2-40B4-BE49-F238E27FC236}">
                <a16:creationId xmlns:a16="http://schemas.microsoft.com/office/drawing/2014/main" id="{4F3A4123-1863-4357-9DA9-36FBC34EC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840" y="3094579"/>
            <a:ext cx="4805680" cy="342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481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D7754-0D79-4C81-BFCE-AA8B637BCE00}"/>
              </a:ext>
            </a:extLst>
          </p:cNvPr>
          <p:cNvSpPr>
            <a:spLocks noGrp="1"/>
          </p:cNvSpPr>
          <p:nvPr>
            <p:ph type="title"/>
          </p:nvPr>
        </p:nvSpPr>
        <p:spPr/>
        <p:txBody>
          <a:bodyPr/>
          <a:lstStyle/>
          <a:p>
            <a:pPr algn="r"/>
            <a:r>
              <a:rPr lang="en-IN" b="1" dirty="0">
                <a:solidFill>
                  <a:srgbClr val="0070C0"/>
                </a:solidFill>
              </a:rPr>
              <a:t>ARCHES</a:t>
            </a:r>
          </a:p>
        </p:txBody>
      </p:sp>
      <p:sp>
        <p:nvSpPr>
          <p:cNvPr id="3" name="Content Placeholder 2">
            <a:extLst>
              <a:ext uri="{FF2B5EF4-FFF2-40B4-BE49-F238E27FC236}">
                <a16:creationId xmlns:a16="http://schemas.microsoft.com/office/drawing/2014/main" id="{CAA7351C-70DF-47D9-A16A-820FBF92023F}"/>
              </a:ext>
            </a:extLst>
          </p:cNvPr>
          <p:cNvSpPr>
            <a:spLocks noGrp="1"/>
          </p:cNvSpPr>
          <p:nvPr>
            <p:ph idx="1"/>
          </p:nvPr>
        </p:nvSpPr>
        <p:spPr/>
        <p:txBody>
          <a:bodyPr/>
          <a:lstStyle/>
          <a:p>
            <a:pPr marL="0" indent="0">
              <a:buNone/>
            </a:pPr>
            <a:r>
              <a:rPr lang="en-IN" dirty="0"/>
              <a:t>An arch is a structure which is constructed to span across an opening. It generally consists of small wedge shaped units which are joined together with mortar. </a:t>
            </a:r>
          </a:p>
          <a:p>
            <a:pPr marL="0" indent="0">
              <a:buNone/>
            </a:pPr>
            <a:endParaRPr lang="en-IN" dirty="0"/>
          </a:p>
          <a:p>
            <a:pPr marL="0" indent="0">
              <a:buNone/>
            </a:pPr>
            <a:r>
              <a:rPr lang="en-IN" dirty="0"/>
              <a:t>Arches made of steel and RCC are built in single units without the uses of wedge shaped units and they are used for bridge construction.</a:t>
            </a:r>
          </a:p>
        </p:txBody>
      </p:sp>
    </p:spTree>
    <p:extLst>
      <p:ext uri="{BB962C8B-B14F-4D97-AF65-F5344CB8AC3E}">
        <p14:creationId xmlns:p14="http://schemas.microsoft.com/office/powerpoint/2010/main" val="4056558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EDD21D-4992-4A6E-AE9B-702D11534FAA}"/>
              </a:ext>
            </a:extLst>
          </p:cNvPr>
          <p:cNvSpPr>
            <a:spLocks noGrp="1"/>
          </p:cNvSpPr>
          <p:nvPr>
            <p:ph idx="1"/>
          </p:nvPr>
        </p:nvSpPr>
        <p:spPr>
          <a:xfrm>
            <a:off x="924560" y="5769927"/>
            <a:ext cx="10429240" cy="623253"/>
          </a:xfrm>
        </p:spPr>
        <p:txBody>
          <a:bodyPr/>
          <a:lstStyle/>
          <a:p>
            <a:pPr marL="0" indent="0" algn="ctr">
              <a:buNone/>
            </a:pPr>
            <a:r>
              <a:rPr lang="en-IN" b="1" dirty="0">
                <a:solidFill>
                  <a:srgbClr val="00B0F0"/>
                </a:solidFill>
              </a:rPr>
              <a:t>SEGMENTAL ARCH</a:t>
            </a:r>
          </a:p>
        </p:txBody>
      </p:sp>
      <p:pic>
        <p:nvPicPr>
          <p:cNvPr id="1026" name="Picture 2" descr="Tech Talk: Arches – Masonry Magazine">
            <a:extLst>
              <a:ext uri="{FF2B5EF4-FFF2-40B4-BE49-F238E27FC236}">
                <a16:creationId xmlns:a16="http://schemas.microsoft.com/office/drawing/2014/main" id="{51AE4B59-5CB1-4C11-8D11-E3413E6FB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41021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139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043B71-6808-467D-A8CA-946D2729E2CF}"/>
              </a:ext>
            </a:extLst>
          </p:cNvPr>
          <p:cNvSpPr>
            <a:spLocks noGrp="1"/>
          </p:cNvSpPr>
          <p:nvPr>
            <p:ph idx="1"/>
          </p:nvPr>
        </p:nvSpPr>
        <p:spPr>
          <a:xfrm>
            <a:off x="838200" y="1825625"/>
            <a:ext cx="4226560" cy="4351338"/>
          </a:xfrm>
        </p:spPr>
        <p:txBody>
          <a:bodyPr/>
          <a:lstStyle/>
          <a:p>
            <a:pPr marL="0" indent="0">
              <a:buNone/>
            </a:pPr>
            <a:r>
              <a:rPr lang="en-IN" sz="3600" dirty="0">
                <a:solidFill>
                  <a:srgbClr val="0070C0"/>
                </a:solidFill>
              </a:rPr>
              <a:t>Technical terms:</a:t>
            </a:r>
          </a:p>
          <a:p>
            <a:pPr marL="514350" indent="-514350">
              <a:buAutoNum type="arabicPeriod"/>
            </a:pPr>
            <a:r>
              <a:rPr lang="en-IN" dirty="0"/>
              <a:t>Intrados</a:t>
            </a:r>
          </a:p>
          <a:p>
            <a:pPr marL="514350" indent="-514350">
              <a:buAutoNum type="arabicPeriod"/>
            </a:pPr>
            <a:r>
              <a:rPr lang="en-IN" dirty="0"/>
              <a:t>Soffit </a:t>
            </a:r>
          </a:p>
          <a:p>
            <a:pPr marL="514350" indent="-514350">
              <a:buAutoNum type="arabicPeriod"/>
            </a:pPr>
            <a:r>
              <a:rPr lang="en-IN" dirty="0"/>
              <a:t>Extrados</a:t>
            </a:r>
          </a:p>
          <a:p>
            <a:pPr marL="514350" indent="-514350">
              <a:buAutoNum type="arabicPeriod"/>
            </a:pPr>
            <a:r>
              <a:rPr lang="en-IN" dirty="0"/>
              <a:t>Voussoirs</a:t>
            </a:r>
          </a:p>
          <a:p>
            <a:pPr marL="514350" indent="-514350">
              <a:buAutoNum type="arabicPeriod"/>
            </a:pPr>
            <a:r>
              <a:rPr lang="en-IN" dirty="0"/>
              <a:t>Skewback</a:t>
            </a:r>
          </a:p>
          <a:p>
            <a:pPr marL="514350" indent="-514350">
              <a:buAutoNum type="arabicPeriod"/>
            </a:pPr>
            <a:r>
              <a:rPr lang="en-IN" dirty="0"/>
              <a:t>Springer</a:t>
            </a:r>
          </a:p>
          <a:p>
            <a:pPr marL="514350" indent="-514350">
              <a:buAutoNum type="arabicPeriod"/>
            </a:pPr>
            <a:r>
              <a:rPr lang="en-IN" dirty="0"/>
              <a:t>crown</a:t>
            </a:r>
          </a:p>
        </p:txBody>
      </p:sp>
      <p:sp>
        <p:nvSpPr>
          <p:cNvPr id="4" name="TextBox 3">
            <a:extLst>
              <a:ext uri="{FF2B5EF4-FFF2-40B4-BE49-F238E27FC236}">
                <a16:creationId xmlns:a16="http://schemas.microsoft.com/office/drawing/2014/main" id="{C4F8E408-7B50-4727-BF1E-E069BC354FF4}"/>
              </a:ext>
            </a:extLst>
          </p:cNvPr>
          <p:cNvSpPr txBox="1"/>
          <p:nvPr/>
        </p:nvSpPr>
        <p:spPr>
          <a:xfrm>
            <a:off x="3759200" y="2316480"/>
            <a:ext cx="3891280" cy="4646400"/>
          </a:xfrm>
          <a:prstGeom prst="rect">
            <a:avLst/>
          </a:prstGeom>
          <a:noFill/>
        </p:spPr>
        <p:txBody>
          <a:bodyPr wrap="square" rtlCol="0">
            <a:spAutoFit/>
          </a:bodyPr>
          <a:lstStyle/>
          <a:p>
            <a:pPr marL="514350" indent="-514350">
              <a:lnSpc>
                <a:spcPct val="90000"/>
              </a:lnSpc>
              <a:spcBef>
                <a:spcPts val="1000"/>
              </a:spcBef>
              <a:buFont typeface="+mj-lt"/>
              <a:buAutoNum type="arabicPeriod" startAt="8"/>
            </a:pPr>
            <a:r>
              <a:rPr lang="en-IN" sz="2800" dirty="0"/>
              <a:t>Key</a:t>
            </a:r>
          </a:p>
          <a:p>
            <a:pPr marL="514350" indent="-514350">
              <a:lnSpc>
                <a:spcPct val="90000"/>
              </a:lnSpc>
              <a:spcBef>
                <a:spcPts val="1000"/>
              </a:spcBef>
              <a:buFont typeface="Arial" panose="020B0604020202020204" pitchFamily="34" charset="0"/>
              <a:buAutoNum type="arabicPeriod" startAt="8"/>
            </a:pPr>
            <a:r>
              <a:rPr lang="en-IN" sz="2800" dirty="0"/>
              <a:t>Abutment </a:t>
            </a:r>
          </a:p>
          <a:p>
            <a:pPr marL="514350" indent="-514350">
              <a:lnSpc>
                <a:spcPct val="90000"/>
              </a:lnSpc>
              <a:spcBef>
                <a:spcPts val="1000"/>
              </a:spcBef>
              <a:buFont typeface="Arial" panose="020B0604020202020204" pitchFamily="34" charset="0"/>
              <a:buAutoNum type="arabicPeriod" startAt="8"/>
            </a:pPr>
            <a:r>
              <a:rPr lang="en-IN" sz="2800" dirty="0"/>
              <a:t>Piers</a:t>
            </a:r>
          </a:p>
          <a:p>
            <a:pPr marL="514350" indent="-514350">
              <a:lnSpc>
                <a:spcPct val="90000"/>
              </a:lnSpc>
              <a:spcBef>
                <a:spcPts val="1000"/>
              </a:spcBef>
              <a:buFont typeface="Arial" panose="020B0604020202020204" pitchFamily="34" charset="0"/>
              <a:buAutoNum type="arabicPeriod" startAt="8"/>
            </a:pPr>
            <a:r>
              <a:rPr lang="en-IN" sz="2800" dirty="0"/>
              <a:t>Springing points</a:t>
            </a:r>
          </a:p>
          <a:p>
            <a:pPr marL="514350" indent="-514350">
              <a:lnSpc>
                <a:spcPct val="90000"/>
              </a:lnSpc>
              <a:spcBef>
                <a:spcPts val="1000"/>
              </a:spcBef>
              <a:buFont typeface="Arial" panose="020B0604020202020204" pitchFamily="34" charset="0"/>
              <a:buAutoNum type="arabicPeriod" startAt="8"/>
            </a:pPr>
            <a:r>
              <a:rPr lang="en-IN" sz="2800" dirty="0"/>
              <a:t>Springing line</a:t>
            </a:r>
          </a:p>
          <a:p>
            <a:pPr marL="514350" indent="-514350">
              <a:lnSpc>
                <a:spcPct val="90000"/>
              </a:lnSpc>
              <a:spcBef>
                <a:spcPts val="1000"/>
              </a:spcBef>
              <a:buFont typeface="Arial" panose="020B0604020202020204" pitchFamily="34" charset="0"/>
              <a:buAutoNum type="arabicPeriod" startAt="8"/>
            </a:pPr>
            <a:r>
              <a:rPr lang="en-IN" sz="2800" dirty="0"/>
              <a:t>Span</a:t>
            </a:r>
          </a:p>
          <a:p>
            <a:pPr marL="514350" indent="-514350">
              <a:lnSpc>
                <a:spcPct val="90000"/>
              </a:lnSpc>
              <a:spcBef>
                <a:spcPts val="1000"/>
              </a:spcBef>
              <a:buFont typeface="Arial" panose="020B0604020202020204" pitchFamily="34" charset="0"/>
              <a:buAutoNum type="arabicPeriod" startAt="8"/>
            </a:pPr>
            <a:r>
              <a:rPr lang="en-IN" sz="2800" dirty="0"/>
              <a:t>Rise</a:t>
            </a:r>
          </a:p>
          <a:p>
            <a:pPr marL="514350" indent="-514350">
              <a:lnSpc>
                <a:spcPct val="90000"/>
              </a:lnSpc>
              <a:spcBef>
                <a:spcPts val="1000"/>
              </a:spcBef>
              <a:buFont typeface="Arial" panose="020B0604020202020204" pitchFamily="34" charset="0"/>
              <a:buAutoNum type="arabicPeriod" startAt="8"/>
            </a:pPr>
            <a:r>
              <a:rPr lang="en-IN" sz="2800" dirty="0"/>
              <a:t>Centre</a:t>
            </a:r>
          </a:p>
          <a:p>
            <a:endParaRPr lang="en-IN" dirty="0"/>
          </a:p>
          <a:p>
            <a:endParaRPr lang="en-IN" dirty="0"/>
          </a:p>
        </p:txBody>
      </p:sp>
      <p:sp>
        <p:nvSpPr>
          <p:cNvPr id="5" name="TextBox 4">
            <a:extLst>
              <a:ext uri="{FF2B5EF4-FFF2-40B4-BE49-F238E27FC236}">
                <a16:creationId xmlns:a16="http://schemas.microsoft.com/office/drawing/2014/main" id="{5B5635EA-11BF-4E70-A39E-723CB26D9811}"/>
              </a:ext>
            </a:extLst>
          </p:cNvPr>
          <p:cNvSpPr txBox="1"/>
          <p:nvPr/>
        </p:nvSpPr>
        <p:spPr>
          <a:xfrm>
            <a:off x="7650480" y="2316480"/>
            <a:ext cx="4226560" cy="4241161"/>
          </a:xfrm>
          <a:prstGeom prst="rect">
            <a:avLst/>
          </a:prstGeom>
          <a:noFill/>
        </p:spPr>
        <p:txBody>
          <a:bodyPr wrap="square" rtlCol="0">
            <a:spAutoFit/>
          </a:bodyPr>
          <a:lstStyle/>
          <a:p>
            <a:pPr marL="514350" indent="-514350">
              <a:lnSpc>
                <a:spcPct val="90000"/>
              </a:lnSpc>
              <a:spcBef>
                <a:spcPts val="1000"/>
              </a:spcBef>
              <a:buFont typeface="+mj-lt"/>
              <a:buAutoNum type="arabicPeriod" startAt="16"/>
            </a:pPr>
            <a:r>
              <a:rPr lang="en-IN" sz="2800" dirty="0"/>
              <a:t>Ring</a:t>
            </a:r>
          </a:p>
          <a:p>
            <a:pPr marL="514350" indent="-514350">
              <a:lnSpc>
                <a:spcPct val="90000"/>
              </a:lnSpc>
              <a:spcBef>
                <a:spcPts val="1000"/>
              </a:spcBef>
              <a:buFont typeface="+mj-lt"/>
              <a:buAutoNum type="arabicPeriod" startAt="16"/>
            </a:pPr>
            <a:r>
              <a:rPr lang="en-IN" sz="2800" dirty="0"/>
              <a:t>Depth or height</a:t>
            </a:r>
          </a:p>
          <a:p>
            <a:pPr marL="514350" indent="-514350">
              <a:lnSpc>
                <a:spcPct val="90000"/>
              </a:lnSpc>
              <a:spcBef>
                <a:spcPts val="1000"/>
              </a:spcBef>
              <a:buFont typeface="Arial" panose="020B0604020202020204" pitchFamily="34" charset="0"/>
              <a:buAutoNum type="arabicPeriod" startAt="16"/>
            </a:pPr>
            <a:r>
              <a:rPr lang="en-IN" sz="2800" dirty="0"/>
              <a:t>Spandril</a:t>
            </a:r>
          </a:p>
          <a:p>
            <a:pPr marL="514350" indent="-514350">
              <a:lnSpc>
                <a:spcPct val="90000"/>
              </a:lnSpc>
              <a:spcBef>
                <a:spcPts val="1000"/>
              </a:spcBef>
              <a:buFont typeface="Arial" panose="020B0604020202020204" pitchFamily="34" charset="0"/>
              <a:buAutoNum type="arabicPeriod" startAt="16"/>
            </a:pPr>
            <a:r>
              <a:rPr lang="en-IN" sz="2800" dirty="0"/>
              <a:t>Haunch </a:t>
            </a:r>
          </a:p>
          <a:p>
            <a:pPr marL="514350" indent="-514350">
              <a:lnSpc>
                <a:spcPct val="90000"/>
              </a:lnSpc>
              <a:spcBef>
                <a:spcPts val="1000"/>
              </a:spcBef>
              <a:buFont typeface="Arial" panose="020B0604020202020204" pitchFamily="34" charset="0"/>
              <a:buAutoNum type="arabicPeriod" startAt="16"/>
            </a:pPr>
            <a:r>
              <a:rPr lang="en-IN" sz="2800" dirty="0"/>
              <a:t>Arcade </a:t>
            </a:r>
          </a:p>
          <a:p>
            <a:pPr marL="514350" indent="-514350">
              <a:lnSpc>
                <a:spcPct val="90000"/>
              </a:lnSpc>
              <a:spcBef>
                <a:spcPts val="1000"/>
              </a:spcBef>
              <a:buFont typeface="Arial" panose="020B0604020202020204" pitchFamily="34" charset="0"/>
              <a:buAutoNum type="arabicPeriod" startAt="16"/>
            </a:pPr>
            <a:r>
              <a:rPr lang="en-IN" sz="2800" dirty="0"/>
              <a:t>Thickness or breadth of soffit</a:t>
            </a:r>
          </a:p>
          <a:p>
            <a:pPr marL="514350" indent="-514350">
              <a:lnSpc>
                <a:spcPct val="90000"/>
              </a:lnSpc>
              <a:spcBef>
                <a:spcPts val="1000"/>
              </a:spcBef>
              <a:buFont typeface="Arial" panose="020B0604020202020204" pitchFamily="34" charset="0"/>
              <a:buAutoNum type="arabicPeriod" startAt="16"/>
            </a:pPr>
            <a:r>
              <a:rPr lang="en-IN" sz="2800" dirty="0"/>
              <a:t>impost</a:t>
            </a:r>
          </a:p>
          <a:p>
            <a:endParaRPr lang="en-IN" dirty="0"/>
          </a:p>
        </p:txBody>
      </p:sp>
    </p:spTree>
    <p:extLst>
      <p:ext uri="{BB962C8B-B14F-4D97-AF65-F5344CB8AC3E}">
        <p14:creationId xmlns:p14="http://schemas.microsoft.com/office/powerpoint/2010/main" val="4227268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F2663-85D2-444B-B8BD-A94A36EC5E29}"/>
              </a:ext>
            </a:extLst>
          </p:cNvPr>
          <p:cNvSpPr>
            <a:spLocks noGrp="1"/>
          </p:cNvSpPr>
          <p:nvPr>
            <p:ph type="title"/>
          </p:nvPr>
        </p:nvSpPr>
        <p:spPr/>
        <p:txBody>
          <a:bodyPr/>
          <a:lstStyle/>
          <a:p>
            <a:pPr algn="r"/>
            <a:r>
              <a:rPr lang="en-IN" b="1" dirty="0">
                <a:solidFill>
                  <a:srgbClr val="00B0F0"/>
                </a:solidFill>
              </a:rPr>
              <a:t>TYPES OF ARCHES</a:t>
            </a:r>
          </a:p>
        </p:txBody>
      </p:sp>
      <p:sp>
        <p:nvSpPr>
          <p:cNvPr id="3" name="Content Placeholder 2">
            <a:extLst>
              <a:ext uri="{FF2B5EF4-FFF2-40B4-BE49-F238E27FC236}">
                <a16:creationId xmlns:a16="http://schemas.microsoft.com/office/drawing/2014/main" id="{E67BE072-60B9-4C22-A4F9-DE5414CB0E35}"/>
              </a:ext>
            </a:extLst>
          </p:cNvPr>
          <p:cNvSpPr>
            <a:spLocks noGrp="1"/>
          </p:cNvSpPr>
          <p:nvPr>
            <p:ph idx="1"/>
          </p:nvPr>
        </p:nvSpPr>
        <p:spPr/>
        <p:txBody>
          <a:bodyPr/>
          <a:lstStyle/>
          <a:p>
            <a:r>
              <a:rPr lang="en-IN" dirty="0"/>
              <a:t>Classification of arches according to shape</a:t>
            </a:r>
          </a:p>
          <a:p>
            <a:endParaRPr lang="en-IN" dirty="0"/>
          </a:p>
          <a:p>
            <a:r>
              <a:rPr lang="en-IN" dirty="0"/>
              <a:t>Classification of arches according to number of centres</a:t>
            </a:r>
          </a:p>
          <a:p>
            <a:endParaRPr lang="en-IN" dirty="0"/>
          </a:p>
          <a:p>
            <a:r>
              <a:rPr lang="en-IN" dirty="0"/>
              <a:t>Classification of arches according to workmanship</a:t>
            </a:r>
          </a:p>
          <a:p>
            <a:endParaRPr lang="en-IN" dirty="0"/>
          </a:p>
          <a:p>
            <a:r>
              <a:rPr lang="en-IN" dirty="0"/>
              <a:t>Classification of arches according to materials of construction</a:t>
            </a:r>
          </a:p>
        </p:txBody>
      </p:sp>
    </p:spTree>
    <p:extLst>
      <p:ext uri="{BB962C8B-B14F-4D97-AF65-F5344CB8AC3E}">
        <p14:creationId xmlns:p14="http://schemas.microsoft.com/office/powerpoint/2010/main" val="1744143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131DB-C691-4618-8746-3C99E447BD32}"/>
              </a:ext>
            </a:extLst>
          </p:cNvPr>
          <p:cNvSpPr>
            <a:spLocks noGrp="1"/>
          </p:cNvSpPr>
          <p:nvPr>
            <p:ph type="title"/>
          </p:nvPr>
        </p:nvSpPr>
        <p:spPr/>
        <p:txBody>
          <a:bodyPr/>
          <a:lstStyle/>
          <a:p>
            <a:pPr algn="r"/>
            <a:r>
              <a:rPr lang="en-IN" b="1" dirty="0">
                <a:solidFill>
                  <a:srgbClr val="00B0F0"/>
                </a:solidFill>
              </a:rPr>
              <a:t>ACCORDING TO SHAPE</a:t>
            </a:r>
          </a:p>
        </p:txBody>
      </p:sp>
      <p:sp>
        <p:nvSpPr>
          <p:cNvPr id="3" name="Content Placeholder 2">
            <a:extLst>
              <a:ext uri="{FF2B5EF4-FFF2-40B4-BE49-F238E27FC236}">
                <a16:creationId xmlns:a16="http://schemas.microsoft.com/office/drawing/2014/main" id="{2B41A38B-DAD4-4891-A523-C2DA6636C76C}"/>
              </a:ext>
            </a:extLst>
          </p:cNvPr>
          <p:cNvSpPr>
            <a:spLocks noGrp="1"/>
          </p:cNvSpPr>
          <p:nvPr>
            <p:ph sz="half" idx="1"/>
          </p:nvPr>
        </p:nvSpPr>
        <p:spPr/>
        <p:txBody>
          <a:bodyPr/>
          <a:lstStyle/>
          <a:p>
            <a:pPr marL="514350" indent="-514350">
              <a:buAutoNum type="arabicPeriod"/>
            </a:pPr>
            <a:r>
              <a:rPr lang="en-IN" dirty="0"/>
              <a:t>Flat arch</a:t>
            </a:r>
          </a:p>
          <a:p>
            <a:pPr marL="514350" indent="-514350">
              <a:buAutoNum type="arabicPeriod"/>
            </a:pPr>
            <a:r>
              <a:rPr lang="en-IN" dirty="0"/>
              <a:t>Segmental arch</a:t>
            </a:r>
          </a:p>
          <a:p>
            <a:pPr marL="514350" indent="-514350">
              <a:buAutoNum type="arabicPeriod"/>
            </a:pPr>
            <a:r>
              <a:rPr lang="en-IN" dirty="0"/>
              <a:t>Semi-circular arch</a:t>
            </a:r>
          </a:p>
          <a:p>
            <a:pPr marL="514350" indent="-514350">
              <a:buAutoNum type="arabicPeriod"/>
            </a:pPr>
            <a:r>
              <a:rPr lang="en-IN" dirty="0"/>
              <a:t>Semi-elliptical arch</a:t>
            </a:r>
          </a:p>
          <a:p>
            <a:pPr marL="514350" indent="-514350">
              <a:buAutoNum type="arabicPeriod"/>
            </a:pPr>
            <a:r>
              <a:rPr lang="en-IN" dirty="0"/>
              <a:t>Inverted arch</a:t>
            </a:r>
          </a:p>
          <a:p>
            <a:pPr marL="514350" indent="-514350">
              <a:buAutoNum type="arabicPeriod"/>
            </a:pPr>
            <a:r>
              <a:rPr lang="en-IN" dirty="0"/>
              <a:t>Pointed arch</a:t>
            </a:r>
          </a:p>
        </p:txBody>
      </p:sp>
      <p:sp>
        <p:nvSpPr>
          <p:cNvPr id="4" name="Content Placeholder 3">
            <a:extLst>
              <a:ext uri="{FF2B5EF4-FFF2-40B4-BE49-F238E27FC236}">
                <a16:creationId xmlns:a16="http://schemas.microsoft.com/office/drawing/2014/main" id="{5E8F84C8-B6F9-4601-8A3B-D165BBDAAAC0}"/>
              </a:ext>
            </a:extLst>
          </p:cNvPr>
          <p:cNvSpPr>
            <a:spLocks noGrp="1"/>
          </p:cNvSpPr>
          <p:nvPr>
            <p:ph sz="half" idx="2"/>
          </p:nvPr>
        </p:nvSpPr>
        <p:spPr/>
        <p:txBody>
          <a:bodyPr/>
          <a:lstStyle/>
          <a:p>
            <a:pPr marL="0" indent="0">
              <a:buNone/>
            </a:pPr>
            <a:r>
              <a:rPr lang="en-IN" dirty="0"/>
              <a:t>7. Relieving arch</a:t>
            </a:r>
          </a:p>
          <a:p>
            <a:pPr marL="0" indent="0">
              <a:buNone/>
            </a:pPr>
            <a:r>
              <a:rPr lang="en-IN" dirty="0"/>
              <a:t>8. Horse shoe arch</a:t>
            </a:r>
          </a:p>
          <a:p>
            <a:pPr marL="0" indent="0">
              <a:buNone/>
            </a:pPr>
            <a:r>
              <a:rPr lang="en-IN" dirty="0"/>
              <a:t>9. Stilted arch</a:t>
            </a:r>
          </a:p>
          <a:p>
            <a:pPr marL="0" indent="0">
              <a:buNone/>
            </a:pPr>
            <a:r>
              <a:rPr lang="en-IN" dirty="0"/>
              <a:t>10. Venetian arch</a:t>
            </a:r>
          </a:p>
          <a:p>
            <a:pPr marL="0" indent="0">
              <a:buNone/>
            </a:pPr>
            <a:r>
              <a:rPr lang="en-IN" dirty="0"/>
              <a:t>11. Florentine arch</a:t>
            </a:r>
          </a:p>
        </p:txBody>
      </p:sp>
    </p:spTree>
    <p:extLst>
      <p:ext uri="{BB962C8B-B14F-4D97-AF65-F5344CB8AC3E}">
        <p14:creationId xmlns:p14="http://schemas.microsoft.com/office/powerpoint/2010/main" val="2258226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1FFCE-0333-43F8-B781-0C785B1DE11B}"/>
              </a:ext>
            </a:extLst>
          </p:cNvPr>
          <p:cNvSpPr>
            <a:spLocks noGrp="1"/>
          </p:cNvSpPr>
          <p:nvPr>
            <p:ph type="title"/>
          </p:nvPr>
        </p:nvSpPr>
        <p:spPr/>
        <p:txBody>
          <a:bodyPr/>
          <a:lstStyle/>
          <a:p>
            <a:r>
              <a:rPr lang="en-IN" dirty="0"/>
              <a:t>UNIT -2                                        CONTENTS</a:t>
            </a:r>
          </a:p>
        </p:txBody>
      </p:sp>
      <p:sp>
        <p:nvSpPr>
          <p:cNvPr id="3" name="Content Placeholder 2">
            <a:extLst>
              <a:ext uri="{FF2B5EF4-FFF2-40B4-BE49-F238E27FC236}">
                <a16:creationId xmlns:a16="http://schemas.microsoft.com/office/drawing/2014/main" id="{EFAF3044-4E3F-4516-B249-3DF103A6853C}"/>
              </a:ext>
            </a:extLst>
          </p:cNvPr>
          <p:cNvSpPr>
            <a:spLocks noGrp="1"/>
          </p:cNvSpPr>
          <p:nvPr>
            <p:ph idx="1"/>
          </p:nvPr>
        </p:nvSpPr>
        <p:spPr/>
        <p:txBody>
          <a:bodyPr/>
          <a:lstStyle/>
          <a:p>
            <a:pPr marL="0" indent="0">
              <a:buNone/>
            </a:pPr>
            <a:r>
              <a:rPr lang="en-IN" b="1" dirty="0"/>
              <a:t>BUILDING COMPONENTS</a:t>
            </a:r>
          </a:p>
          <a:p>
            <a:pPr marL="0" indent="0">
              <a:buNone/>
            </a:pPr>
            <a:endParaRPr lang="en-IN" dirty="0"/>
          </a:p>
          <a:p>
            <a:pPr marL="0" indent="0">
              <a:buNone/>
            </a:pPr>
            <a:r>
              <a:rPr lang="en-IN" dirty="0"/>
              <a:t>Lintels, Arches and Vaults, staircases – types.</a:t>
            </a:r>
          </a:p>
          <a:p>
            <a:pPr marL="0" indent="0">
              <a:buNone/>
            </a:pPr>
            <a:r>
              <a:rPr lang="en-IN" dirty="0"/>
              <a:t>Different types of flooring – concrete, Mosaic, </a:t>
            </a:r>
            <a:r>
              <a:rPr lang="en-IN" dirty="0" err="1"/>
              <a:t>Terrazo</a:t>
            </a:r>
            <a:r>
              <a:rPr lang="en-IN" dirty="0"/>
              <a:t> floors,</a:t>
            </a:r>
          </a:p>
          <a:p>
            <a:pPr marL="0" indent="0">
              <a:buNone/>
            </a:pPr>
            <a:r>
              <a:rPr lang="en-IN" dirty="0"/>
              <a:t>Different types of roofs – Pitched, Flat and curved roofs, lean to roof, coupled roofs, trussed roofs, king and queen post trusses.</a:t>
            </a:r>
          </a:p>
          <a:p>
            <a:pPr marL="0" indent="0">
              <a:buNone/>
            </a:pPr>
            <a:r>
              <a:rPr lang="en-IN" dirty="0"/>
              <a:t>Doors and windows – types and sizes.</a:t>
            </a:r>
          </a:p>
        </p:txBody>
      </p:sp>
      <p:sp>
        <p:nvSpPr>
          <p:cNvPr id="5" name="Slide Number Placeholder 4">
            <a:extLst>
              <a:ext uri="{FF2B5EF4-FFF2-40B4-BE49-F238E27FC236}">
                <a16:creationId xmlns:a16="http://schemas.microsoft.com/office/drawing/2014/main" id="{0A19BAF8-35B8-4DFA-893D-BE9150705B57}"/>
              </a:ext>
            </a:extLst>
          </p:cNvPr>
          <p:cNvSpPr>
            <a:spLocks noGrp="1"/>
          </p:cNvSpPr>
          <p:nvPr>
            <p:ph type="sldNum" sz="quarter" idx="12"/>
          </p:nvPr>
        </p:nvSpPr>
        <p:spPr/>
        <p:txBody>
          <a:bodyPr/>
          <a:lstStyle/>
          <a:p>
            <a:fld id="{91F7771B-757B-46C7-B638-2EA4E4EA5A81}" type="slidenum">
              <a:rPr lang="en-IN" smtClean="0"/>
              <a:t>2</a:t>
            </a:fld>
            <a:endParaRPr lang="en-IN"/>
          </a:p>
        </p:txBody>
      </p:sp>
    </p:spTree>
    <p:extLst>
      <p:ext uri="{BB962C8B-B14F-4D97-AF65-F5344CB8AC3E}">
        <p14:creationId xmlns:p14="http://schemas.microsoft.com/office/powerpoint/2010/main" val="2994611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670938-0F74-4FBE-8278-C8199F676E41}"/>
              </a:ext>
            </a:extLst>
          </p:cNvPr>
          <p:cNvSpPr>
            <a:spLocks noGrp="1"/>
          </p:cNvSpPr>
          <p:nvPr>
            <p:ph type="title"/>
          </p:nvPr>
        </p:nvSpPr>
        <p:spPr/>
        <p:txBody>
          <a:bodyPr/>
          <a:lstStyle/>
          <a:p>
            <a:r>
              <a:rPr lang="en-IN" dirty="0"/>
              <a:t>FLAT ARCH</a:t>
            </a:r>
          </a:p>
        </p:txBody>
      </p:sp>
      <p:sp>
        <p:nvSpPr>
          <p:cNvPr id="6" name="Content Placeholder 5">
            <a:extLst>
              <a:ext uri="{FF2B5EF4-FFF2-40B4-BE49-F238E27FC236}">
                <a16:creationId xmlns:a16="http://schemas.microsoft.com/office/drawing/2014/main" id="{EAD9206C-FA98-4B28-9D05-EA3BDCB797B6}"/>
              </a:ext>
            </a:extLst>
          </p:cNvPr>
          <p:cNvSpPr>
            <a:spLocks noGrp="1"/>
          </p:cNvSpPr>
          <p:nvPr>
            <p:ph idx="1"/>
          </p:nvPr>
        </p:nvSpPr>
        <p:spPr/>
        <p:txBody>
          <a:bodyPr/>
          <a:lstStyle/>
          <a:p>
            <a:r>
              <a:rPr lang="en-IN" dirty="0"/>
              <a:t>The apparent shape of this arch is flat </a:t>
            </a:r>
          </a:p>
          <a:p>
            <a:pPr marL="0" indent="0">
              <a:buNone/>
            </a:pPr>
            <a:r>
              <a:rPr lang="en-IN" dirty="0"/>
              <a:t>and usually the skewback forms an angle </a:t>
            </a:r>
          </a:p>
          <a:p>
            <a:pPr marL="0" indent="0">
              <a:buNone/>
            </a:pPr>
            <a:r>
              <a:rPr lang="en-IN" dirty="0"/>
              <a:t>of 60° with the horizontal as shown.</a:t>
            </a:r>
          </a:p>
        </p:txBody>
      </p:sp>
      <p:pic>
        <p:nvPicPr>
          <p:cNvPr id="2050" name="Picture 2" descr="Flat Arch | Masonry wall, French arch, Arch">
            <a:extLst>
              <a:ext uri="{FF2B5EF4-FFF2-40B4-BE49-F238E27FC236}">
                <a16:creationId xmlns:a16="http://schemas.microsoft.com/office/drawing/2014/main" id="{3EFCACF8-591B-42CD-B858-673BACA294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559" y="2532380"/>
            <a:ext cx="4417241" cy="318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142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FFD9E-294F-474A-A5BE-3B3509C5A5D0}"/>
              </a:ext>
            </a:extLst>
          </p:cNvPr>
          <p:cNvSpPr>
            <a:spLocks noGrp="1"/>
          </p:cNvSpPr>
          <p:nvPr>
            <p:ph type="title"/>
          </p:nvPr>
        </p:nvSpPr>
        <p:spPr/>
        <p:txBody>
          <a:bodyPr/>
          <a:lstStyle/>
          <a:p>
            <a:r>
              <a:rPr lang="en-IN" dirty="0"/>
              <a:t>SEGMENTAL ARCH</a:t>
            </a:r>
          </a:p>
        </p:txBody>
      </p:sp>
      <p:sp>
        <p:nvSpPr>
          <p:cNvPr id="3" name="Content Placeholder 2">
            <a:extLst>
              <a:ext uri="{FF2B5EF4-FFF2-40B4-BE49-F238E27FC236}">
                <a16:creationId xmlns:a16="http://schemas.microsoft.com/office/drawing/2014/main" id="{22024863-EFA3-4528-8A1C-A9D7C4BEC71D}"/>
              </a:ext>
            </a:extLst>
          </p:cNvPr>
          <p:cNvSpPr>
            <a:spLocks noGrp="1"/>
          </p:cNvSpPr>
          <p:nvPr>
            <p:ph idx="1"/>
          </p:nvPr>
        </p:nvSpPr>
        <p:spPr>
          <a:xfrm>
            <a:off x="838200" y="1825625"/>
            <a:ext cx="5450840" cy="4351338"/>
          </a:xfrm>
        </p:spPr>
        <p:txBody>
          <a:bodyPr/>
          <a:lstStyle/>
          <a:p>
            <a:r>
              <a:rPr lang="en-IN" dirty="0"/>
              <a:t>This is the common type of arch used for buildings. </a:t>
            </a:r>
          </a:p>
        </p:txBody>
      </p:sp>
      <p:pic>
        <p:nvPicPr>
          <p:cNvPr id="3074" name="Picture 2" descr="Segmental Brick Arch | 3D Warehouse">
            <a:extLst>
              <a:ext uri="{FF2B5EF4-FFF2-40B4-BE49-F238E27FC236}">
                <a16:creationId xmlns:a16="http://schemas.microsoft.com/office/drawing/2014/main" id="{D1BDDCB1-99E9-4C94-B301-2F30AD7CD9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61" r="19759"/>
          <a:stretch/>
        </p:blipFill>
        <p:spPr bwMode="auto">
          <a:xfrm>
            <a:off x="6522720" y="1925410"/>
            <a:ext cx="5527040" cy="415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105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C70-8A98-467B-9FE9-A0428365A2A7}"/>
              </a:ext>
            </a:extLst>
          </p:cNvPr>
          <p:cNvSpPr>
            <a:spLocks noGrp="1"/>
          </p:cNvSpPr>
          <p:nvPr>
            <p:ph type="title"/>
          </p:nvPr>
        </p:nvSpPr>
        <p:spPr/>
        <p:txBody>
          <a:bodyPr/>
          <a:lstStyle/>
          <a:p>
            <a:r>
              <a:rPr lang="en-IN" dirty="0"/>
              <a:t>SEMI-CIRCULAR ARCH</a:t>
            </a:r>
          </a:p>
        </p:txBody>
      </p:sp>
      <p:sp>
        <p:nvSpPr>
          <p:cNvPr id="3" name="Content Placeholder 2">
            <a:extLst>
              <a:ext uri="{FF2B5EF4-FFF2-40B4-BE49-F238E27FC236}">
                <a16:creationId xmlns:a16="http://schemas.microsoft.com/office/drawing/2014/main" id="{338B1552-7619-432F-9E86-48076425630F}"/>
              </a:ext>
            </a:extLst>
          </p:cNvPr>
          <p:cNvSpPr>
            <a:spLocks noGrp="1"/>
          </p:cNvSpPr>
          <p:nvPr>
            <p:ph idx="1"/>
          </p:nvPr>
        </p:nvSpPr>
        <p:spPr>
          <a:xfrm>
            <a:off x="838200" y="1825625"/>
            <a:ext cx="6710680" cy="4351338"/>
          </a:xfrm>
        </p:spPr>
        <p:txBody>
          <a:bodyPr/>
          <a:lstStyle/>
          <a:p>
            <a:pPr marL="0" indent="0">
              <a:buNone/>
            </a:pPr>
            <a:r>
              <a:rPr lang="en-IN" dirty="0"/>
              <a:t>The centre of the arch lies on the springing line and the shape of curve is a semi-circle. </a:t>
            </a:r>
          </a:p>
        </p:txBody>
      </p:sp>
      <p:pic>
        <p:nvPicPr>
          <p:cNvPr id="4098" name="Picture 2" descr="the principal parts of a conventional semicircular arch | Brick design,  Tuscan architecture, Historical design">
            <a:extLst>
              <a:ext uri="{FF2B5EF4-FFF2-40B4-BE49-F238E27FC236}">
                <a16:creationId xmlns:a16="http://schemas.microsoft.com/office/drawing/2014/main" id="{0B335E2A-38F8-48CB-A5B9-22D9C2F7F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9560" y="1267460"/>
            <a:ext cx="3810000"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978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ABA8A-0548-4668-BADF-C6CF95647EE5}"/>
              </a:ext>
            </a:extLst>
          </p:cNvPr>
          <p:cNvSpPr>
            <a:spLocks noGrp="1"/>
          </p:cNvSpPr>
          <p:nvPr>
            <p:ph type="title"/>
          </p:nvPr>
        </p:nvSpPr>
        <p:spPr/>
        <p:txBody>
          <a:bodyPr/>
          <a:lstStyle/>
          <a:p>
            <a:pPr algn="r"/>
            <a:r>
              <a:rPr lang="en-IN" b="1" dirty="0">
                <a:solidFill>
                  <a:srgbClr val="00B0F0"/>
                </a:solidFill>
              </a:rPr>
              <a:t>SEMI-ELLIPTICAL ARCH</a:t>
            </a:r>
          </a:p>
        </p:txBody>
      </p:sp>
      <p:sp>
        <p:nvSpPr>
          <p:cNvPr id="3" name="Content Placeholder 2">
            <a:extLst>
              <a:ext uri="{FF2B5EF4-FFF2-40B4-BE49-F238E27FC236}">
                <a16:creationId xmlns:a16="http://schemas.microsoft.com/office/drawing/2014/main" id="{FB6DEC3F-DBD9-426E-BBF4-C214122192BA}"/>
              </a:ext>
            </a:extLst>
          </p:cNvPr>
          <p:cNvSpPr>
            <a:spLocks noGrp="1"/>
          </p:cNvSpPr>
          <p:nvPr>
            <p:ph idx="1"/>
          </p:nvPr>
        </p:nvSpPr>
        <p:spPr>
          <a:xfrm>
            <a:off x="838200" y="1825625"/>
            <a:ext cx="6009640" cy="4351338"/>
          </a:xfrm>
        </p:spPr>
        <p:txBody>
          <a:bodyPr/>
          <a:lstStyle/>
          <a:p>
            <a:pPr marL="0" indent="0">
              <a:buNone/>
            </a:pPr>
            <a:r>
              <a:rPr lang="en-IN" dirty="0"/>
              <a:t>This arch has more than one centre and its shape is that of a semi ellipse. It may have either three or five centres. </a:t>
            </a:r>
          </a:p>
        </p:txBody>
      </p:sp>
      <p:pic>
        <p:nvPicPr>
          <p:cNvPr id="1026" name="Picture 2" descr="Railway Structures">
            <a:extLst>
              <a:ext uri="{FF2B5EF4-FFF2-40B4-BE49-F238E27FC236}">
                <a16:creationId xmlns:a16="http://schemas.microsoft.com/office/drawing/2014/main" id="{35CED1F9-00CC-4D6B-A2E5-B59E59A70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7550" y="2605088"/>
            <a:ext cx="47625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255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8193-746B-4AEE-8A93-660C5283B256}"/>
              </a:ext>
            </a:extLst>
          </p:cNvPr>
          <p:cNvSpPr>
            <a:spLocks noGrp="1"/>
          </p:cNvSpPr>
          <p:nvPr>
            <p:ph type="title"/>
          </p:nvPr>
        </p:nvSpPr>
        <p:spPr/>
        <p:txBody>
          <a:bodyPr/>
          <a:lstStyle/>
          <a:p>
            <a:pPr algn="r"/>
            <a:r>
              <a:rPr lang="en-IN" dirty="0">
                <a:solidFill>
                  <a:srgbClr val="00B0F0"/>
                </a:solidFill>
              </a:rPr>
              <a:t>INVERTED ARCH</a:t>
            </a:r>
          </a:p>
        </p:txBody>
      </p:sp>
      <p:sp>
        <p:nvSpPr>
          <p:cNvPr id="3" name="Content Placeholder 2">
            <a:extLst>
              <a:ext uri="{FF2B5EF4-FFF2-40B4-BE49-F238E27FC236}">
                <a16:creationId xmlns:a16="http://schemas.microsoft.com/office/drawing/2014/main" id="{4FE106AF-DD5F-4135-8CC1-085B1CE59840}"/>
              </a:ext>
            </a:extLst>
          </p:cNvPr>
          <p:cNvSpPr>
            <a:spLocks noGrp="1"/>
          </p:cNvSpPr>
          <p:nvPr>
            <p:ph idx="1"/>
          </p:nvPr>
        </p:nvSpPr>
        <p:spPr>
          <a:xfrm>
            <a:off x="838200" y="1825625"/>
            <a:ext cx="5328920" cy="4351338"/>
          </a:xfrm>
        </p:spPr>
        <p:txBody>
          <a:bodyPr/>
          <a:lstStyle/>
          <a:p>
            <a:pPr marL="0" indent="0">
              <a:buNone/>
            </a:pPr>
            <a:r>
              <a:rPr lang="en-IN" dirty="0"/>
              <a:t>This arch is constructed to increase the bearing power of the soil.</a:t>
            </a:r>
          </a:p>
        </p:txBody>
      </p:sp>
      <p:pic>
        <p:nvPicPr>
          <p:cNvPr id="2050" name="Picture 2" descr="Inverted arch | Article about inverted arch by The Free Dictionary">
            <a:extLst>
              <a:ext uri="{FF2B5EF4-FFF2-40B4-BE49-F238E27FC236}">
                <a16:creationId xmlns:a16="http://schemas.microsoft.com/office/drawing/2014/main" id="{146DD4BB-36AF-4492-A973-5A38024F5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659" y="3921760"/>
            <a:ext cx="5760861" cy="2073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271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53E9-1341-44ED-8F4D-AEB95C8300B6}"/>
              </a:ext>
            </a:extLst>
          </p:cNvPr>
          <p:cNvSpPr>
            <a:spLocks noGrp="1"/>
          </p:cNvSpPr>
          <p:nvPr>
            <p:ph type="title"/>
          </p:nvPr>
        </p:nvSpPr>
        <p:spPr/>
        <p:txBody>
          <a:bodyPr/>
          <a:lstStyle/>
          <a:p>
            <a:pPr algn="r"/>
            <a:r>
              <a:rPr lang="en-IN" dirty="0"/>
              <a:t>POINTED ARCH</a:t>
            </a:r>
          </a:p>
        </p:txBody>
      </p:sp>
      <p:sp>
        <p:nvSpPr>
          <p:cNvPr id="3" name="Content Placeholder 2">
            <a:extLst>
              <a:ext uri="{FF2B5EF4-FFF2-40B4-BE49-F238E27FC236}">
                <a16:creationId xmlns:a16="http://schemas.microsoft.com/office/drawing/2014/main" id="{8B313C21-E798-4CAC-B886-AFA075FBF4D0}"/>
              </a:ext>
            </a:extLst>
          </p:cNvPr>
          <p:cNvSpPr>
            <a:spLocks noGrp="1"/>
          </p:cNvSpPr>
          <p:nvPr>
            <p:ph idx="1"/>
          </p:nvPr>
        </p:nvSpPr>
        <p:spPr>
          <a:xfrm>
            <a:off x="5811520" y="1825625"/>
            <a:ext cx="5542280" cy="4351338"/>
          </a:xfrm>
        </p:spPr>
        <p:txBody>
          <a:bodyPr/>
          <a:lstStyle/>
          <a:p>
            <a:pPr marL="0" indent="0">
              <a:buNone/>
            </a:pPr>
            <a:r>
              <a:rPr lang="en-IN" dirty="0"/>
              <a:t>This type of arch consists of two curves which are meeting at the apex of a triangle. The triangle formed may be equilateral or isosceles. </a:t>
            </a:r>
          </a:p>
        </p:txBody>
      </p:sp>
      <p:pic>
        <p:nvPicPr>
          <p:cNvPr id="3074" name="Picture 2" descr="Pin by Varinda Tantipokin on สถาปัตยกรรมกอธิค Pointed arch | Renaissance  architecture, Gothic design, Gothic architecture">
            <a:extLst>
              <a:ext uri="{FF2B5EF4-FFF2-40B4-BE49-F238E27FC236}">
                <a16:creationId xmlns:a16="http://schemas.microsoft.com/office/drawing/2014/main" id="{CCB8AC0C-8556-49EE-B589-6600BA36D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 y="95673"/>
            <a:ext cx="4999990" cy="666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18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6A56E-6ED8-4E9C-8D32-439D0EBE72A4}"/>
              </a:ext>
            </a:extLst>
          </p:cNvPr>
          <p:cNvSpPr>
            <a:spLocks noGrp="1"/>
          </p:cNvSpPr>
          <p:nvPr>
            <p:ph type="title"/>
          </p:nvPr>
        </p:nvSpPr>
        <p:spPr/>
        <p:txBody>
          <a:bodyPr/>
          <a:lstStyle/>
          <a:p>
            <a:pPr algn="r"/>
            <a:r>
              <a:rPr lang="en-IN" dirty="0"/>
              <a:t>RELIEVING ARCH</a:t>
            </a:r>
          </a:p>
        </p:txBody>
      </p:sp>
      <p:sp>
        <p:nvSpPr>
          <p:cNvPr id="3" name="Content Placeholder 2">
            <a:extLst>
              <a:ext uri="{FF2B5EF4-FFF2-40B4-BE49-F238E27FC236}">
                <a16:creationId xmlns:a16="http://schemas.microsoft.com/office/drawing/2014/main" id="{69FB21F5-7414-4EA3-A0ED-918296235573}"/>
              </a:ext>
            </a:extLst>
          </p:cNvPr>
          <p:cNvSpPr>
            <a:spLocks noGrp="1"/>
          </p:cNvSpPr>
          <p:nvPr>
            <p:ph idx="1"/>
          </p:nvPr>
        </p:nvSpPr>
        <p:spPr>
          <a:xfrm>
            <a:off x="838200" y="1825625"/>
            <a:ext cx="5826760" cy="4351338"/>
          </a:xfrm>
        </p:spPr>
        <p:txBody>
          <a:bodyPr/>
          <a:lstStyle/>
          <a:p>
            <a:r>
              <a:rPr lang="en-IN" dirty="0"/>
              <a:t>When wooden lintel is proved over the wider opening, a brick relieving arch is constructed above the lintel. </a:t>
            </a:r>
          </a:p>
          <a:p>
            <a:r>
              <a:rPr lang="en-IN" dirty="0"/>
              <a:t>Relieving the load of the masonry over lintel.</a:t>
            </a:r>
          </a:p>
        </p:txBody>
      </p:sp>
      <p:pic>
        <p:nvPicPr>
          <p:cNvPr id="4098" name="Picture 2" descr="Books for Brickwork: Pitman's Vol 14 - Rough and Relieving Arches">
            <a:extLst>
              <a:ext uri="{FF2B5EF4-FFF2-40B4-BE49-F238E27FC236}">
                <a16:creationId xmlns:a16="http://schemas.microsoft.com/office/drawing/2014/main" id="{4933E32C-551D-41CC-99A3-63AE47A54E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318" y="2204720"/>
            <a:ext cx="4741757" cy="3062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56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B2DB5-7AE6-49B5-BA5D-C3EAB117827D}"/>
              </a:ext>
            </a:extLst>
          </p:cNvPr>
          <p:cNvSpPr>
            <a:spLocks noGrp="1"/>
          </p:cNvSpPr>
          <p:nvPr>
            <p:ph type="title"/>
          </p:nvPr>
        </p:nvSpPr>
        <p:spPr/>
        <p:txBody>
          <a:bodyPr/>
          <a:lstStyle/>
          <a:p>
            <a:pPr algn="r"/>
            <a:r>
              <a:rPr lang="en-IN" b="1" dirty="0">
                <a:solidFill>
                  <a:srgbClr val="00B0F0"/>
                </a:solidFill>
              </a:rPr>
              <a:t>HORSE SHOE ARCH</a:t>
            </a:r>
          </a:p>
        </p:txBody>
      </p:sp>
      <p:sp>
        <p:nvSpPr>
          <p:cNvPr id="3" name="Content Placeholder 2">
            <a:extLst>
              <a:ext uri="{FF2B5EF4-FFF2-40B4-BE49-F238E27FC236}">
                <a16:creationId xmlns:a16="http://schemas.microsoft.com/office/drawing/2014/main" id="{E6924E6F-0736-4577-85E4-D17BEA0B4912}"/>
              </a:ext>
            </a:extLst>
          </p:cNvPr>
          <p:cNvSpPr>
            <a:spLocks noGrp="1"/>
          </p:cNvSpPr>
          <p:nvPr>
            <p:ph idx="1"/>
          </p:nvPr>
        </p:nvSpPr>
        <p:spPr>
          <a:xfrm>
            <a:off x="4943474" y="1825625"/>
            <a:ext cx="6410325" cy="4351338"/>
          </a:xfrm>
        </p:spPr>
        <p:txBody>
          <a:bodyPr/>
          <a:lstStyle/>
          <a:p>
            <a:pPr marL="0" indent="0">
              <a:buNone/>
            </a:pPr>
            <a:r>
              <a:rPr lang="en-IN" dirty="0"/>
              <a:t>Has the shape of a horse shoe.</a:t>
            </a:r>
          </a:p>
          <a:p>
            <a:pPr marL="0" indent="0">
              <a:buNone/>
            </a:pPr>
            <a:endParaRPr lang="en-IN" dirty="0"/>
          </a:p>
          <a:p>
            <a:pPr marL="0" indent="0">
              <a:buNone/>
            </a:pPr>
            <a:r>
              <a:rPr lang="en-IN" dirty="0"/>
              <a:t>It is mainly adopted from architectural considerations. </a:t>
            </a:r>
          </a:p>
          <a:p>
            <a:pPr marL="0" indent="0">
              <a:buNone/>
            </a:pPr>
            <a:endParaRPr lang="en-IN" dirty="0"/>
          </a:p>
          <a:p>
            <a:pPr marL="0" indent="0">
              <a:buNone/>
            </a:pPr>
            <a:r>
              <a:rPr lang="en-IN" dirty="0"/>
              <a:t>The shape of the arch includes more than a semi circle.</a:t>
            </a:r>
          </a:p>
        </p:txBody>
      </p:sp>
      <p:pic>
        <p:nvPicPr>
          <p:cNvPr id="5122" name="Picture 2" descr="The horseshoe arch, also called the Moorish arch and the Keyhole arch, is  the emblematic arch of Islamic architecture. T… | Moorish architecture,  Moorish, Marrakech">
            <a:extLst>
              <a:ext uri="{FF2B5EF4-FFF2-40B4-BE49-F238E27FC236}">
                <a16:creationId xmlns:a16="http://schemas.microsoft.com/office/drawing/2014/main" id="{915D520C-7275-4932-9B25-ED84221443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365125"/>
            <a:ext cx="4162425" cy="637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394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8D8ED-AB47-4475-93C1-076D0CBAE6E5}"/>
              </a:ext>
            </a:extLst>
          </p:cNvPr>
          <p:cNvSpPr>
            <a:spLocks noGrp="1"/>
          </p:cNvSpPr>
          <p:nvPr>
            <p:ph type="title"/>
          </p:nvPr>
        </p:nvSpPr>
        <p:spPr/>
        <p:txBody>
          <a:bodyPr/>
          <a:lstStyle/>
          <a:p>
            <a:pPr algn="r"/>
            <a:r>
              <a:rPr lang="en-IN" dirty="0">
                <a:solidFill>
                  <a:srgbClr val="00B0F0"/>
                </a:solidFill>
              </a:rPr>
              <a:t>STILTED ARCH</a:t>
            </a:r>
          </a:p>
        </p:txBody>
      </p:sp>
      <p:sp>
        <p:nvSpPr>
          <p:cNvPr id="3" name="Content Placeholder 2">
            <a:extLst>
              <a:ext uri="{FF2B5EF4-FFF2-40B4-BE49-F238E27FC236}">
                <a16:creationId xmlns:a16="http://schemas.microsoft.com/office/drawing/2014/main" id="{4274D130-9FC6-4F8C-99E5-E2D43DE6E452}"/>
              </a:ext>
            </a:extLst>
          </p:cNvPr>
          <p:cNvSpPr>
            <a:spLocks noGrp="1"/>
          </p:cNvSpPr>
          <p:nvPr>
            <p:ph idx="1"/>
          </p:nvPr>
        </p:nvSpPr>
        <p:spPr>
          <a:xfrm>
            <a:off x="5672138" y="4371975"/>
            <a:ext cx="5681662" cy="1804987"/>
          </a:xfrm>
        </p:spPr>
        <p:txBody>
          <a:bodyPr>
            <a:normAutofit/>
          </a:bodyPr>
          <a:lstStyle/>
          <a:p>
            <a:pPr marL="0" indent="0" algn="just">
              <a:buNone/>
            </a:pPr>
            <a:r>
              <a:rPr lang="en-IN" dirty="0"/>
              <a:t>Has a semi circular shape attached at the top of two vertical portions. The springing line of the arch passes through the tops of vertical portions.</a:t>
            </a:r>
          </a:p>
        </p:txBody>
      </p:sp>
      <p:pic>
        <p:nvPicPr>
          <p:cNvPr id="6146" name="Picture 2" descr="Stilted arch | Article about stilted arch by The Free Dictionary">
            <a:extLst>
              <a:ext uri="{FF2B5EF4-FFF2-40B4-BE49-F238E27FC236}">
                <a16:creationId xmlns:a16="http://schemas.microsoft.com/office/drawing/2014/main" id="{0D8A3112-B909-40F8-A12D-AC050D3948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936" y="1901747"/>
            <a:ext cx="3281364" cy="4410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737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70212-0E56-4478-B1FE-F3AE46107F84}"/>
              </a:ext>
            </a:extLst>
          </p:cNvPr>
          <p:cNvSpPr>
            <a:spLocks noGrp="1"/>
          </p:cNvSpPr>
          <p:nvPr>
            <p:ph type="title"/>
          </p:nvPr>
        </p:nvSpPr>
        <p:spPr/>
        <p:txBody>
          <a:bodyPr/>
          <a:lstStyle/>
          <a:p>
            <a:r>
              <a:rPr lang="en-IN" dirty="0">
                <a:solidFill>
                  <a:srgbClr val="00B0F0"/>
                </a:solidFill>
              </a:rPr>
              <a:t>VENETIAN ARCH</a:t>
            </a:r>
          </a:p>
        </p:txBody>
      </p:sp>
      <p:sp>
        <p:nvSpPr>
          <p:cNvPr id="3" name="Content Placeholder 2">
            <a:extLst>
              <a:ext uri="{FF2B5EF4-FFF2-40B4-BE49-F238E27FC236}">
                <a16:creationId xmlns:a16="http://schemas.microsoft.com/office/drawing/2014/main" id="{7B6BB028-7F11-459F-89C5-D1DCA9F52FE6}"/>
              </a:ext>
            </a:extLst>
          </p:cNvPr>
          <p:cNvSpPr>
            <a:spLocks noGrp="1"/>
          </p:cNvSpPr>
          <p:nvPr>
            <p:ph idx="1"/>
          </p:nvPr>
        </p:nvSpPr>
        <p:spPr>
          <a:xfrm>
            <a:off x="5143500" y="1825625"/>
            <a:ext cx="6210300" cy="4351338"/>
          </a:xfrm>
        </p:spPr>
        <p:txBody>
          <a:bodyPr/>
          <a:lstStyle/>
          <a:p>
            <a:r>
              <a:rPr lang="en-IN" dirty="0"/>
              <a:t>This is another form of pointed arch. </a:t>
            </a:r>
          </a:p>
          <a:p>
            <a:r>
              <a:rPr lang="en-IN" dirty="0"/>
              <a:t>Has deeper depth at crown than springing.</a:t>
            </a:r>
          </a:p>
          <a:p>
            <a:r>
              <a:rPr lang="en-IN" dirty="0"/>
              <a:t>It has four centres located on springing line.</a:t>
            </a:r>
          </a:p>
        </p:txBody>
      </p:sp>
      <p:pic>
        <p:nvPicPr>
          <p:cNvPr id="7170" name="Picture 2" descr="Types of Arches Construction based on Shape, Material, Workmanship">
            <a:extLst>
              <a:ext uri="{FF2B5EF4-FFF2-40B4-BE49-F238E27FC236}">
                <a16:creationId xmlns:a16="http://schemas.microsoft.com/office/drawing/2014/main" id="{26D6E18B-37E4-4F7D-956E-20C3A4D2E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43225"/>
            <a:ext cx="3401000" cy="323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763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DA4FE-FF51-4BB7-B091-2ED8401F569C}"/>
              </a:ext>
            </a:extLst>
          </p:cNvPr>
          <p:cNvSpPr>
            <a:spLocks noGrp="1"/>
          </p:cNvSpPr>
          <p:nvPr>
            <p:ph type="title"/>
          </p:nvPr>
        </p:nvSpPr>
        <p:spPr/>
        <p:txBody>
          <a:bodyPr/>
          <a:lstStyle/>
          <a:p>
            <a:pPr algn="r"/>
            <a:r>
              <a:rPr lang="en-IN" b="1" dirty="0">
                <a:solidFill>
                  <a:srgbClr val="00B0F0"/>
                </a:solidFill>
              </a:rPr>
              <a:t>LINTELS</a:t>
            </a:r>
          </a:p>
        </p:txBody>
      </p:sp>
      <p:sp>
        <p:nvSpPr>
          <p:cNvPr id="3" name="Content Placeholder 2">
            <a:extLst>
              <a:ext uri="{FF2B5EF4-FFF2-40B4-BE49-F238E27FC236}">
                <a16:creationId xmlns:a16="http://schemas.microsoft.com/office/drawing/2014/main" id="{5FFF8A91-A84E-4AB5-AE81-BB0AD128BD27}"/>
              </a:ext>
            </a:extLst>
          </p:cNvPr>
          <p:cNvSpPr>
            <a:spLocks noGrp="1"/>
          </p:cNvSpPr>
          <p:nvPr>
            <p:ph idx="1"/>
          </p:nvPr>
        </p:nvSpPr>
        <p:spPr>
          <a:xfrm>
            <a:off x="919480" y="1690688"/>
            <a:ext cx="10515600" cy="4351338"/>
          </a:xfrm>
        </p:spPr>
        <p:txBody>
          <a:bodyPr/>
          <a:lstStyle/>
          <a:p>
            <a:r>
              <a:rPr lang="en-US" b="0" i="0" dirty="0">
                <a:solidFill>
                  <a:srgbClr val="333333"/>
                </a:solidFill>
                <a:effectLst/>
                <a:latin typeface="Arial" panose="020B0604020202020204" pitchFamily="34" charset="0"/>
              </a:rPr>
              <a:t> </a:t>
            </a:r>
            <a:r>
              <a:rPr lang="en-US" b="1" i="0" dirty="0">
                <a:solidFill>
                  <a:srgbClr val="333333"/>
                </a:solidFill>
                <a:effectLst/>
                <a:latin typeface="Arial" panose="020B0604020202020204" pitchFamily="34" charset="0"/>
              </a:rPr>
              <a:t>lintel</a:t>
            </a:r>
            <a:r>
              <a:rPr lang="en-US" b="0" i="0" dirty="0">
                <a:solidFill>
                  <a:srgbClr val="333333"/>
                </a:solidFill>
                <a:effectLst/>
                <a:latin typeface="Arial" panose="020B0604020202020204" pitchFamily="34" charset="0"/>
              </a:rPr>
              <a:t> is one type of beam which is utilized to support the above wall or partition material when openings like doors, windows.</a:t>
            </a:r>
          </a:p>
          <a:p>
            <a:r>
              <a:rPr lang="en-US" b="0" i="0" dirty="0">
                <a:solidFill>
                  <a:srgbClr val="333333"/>
                </a:solidFill>
                <a:effectLst/>
                <a:latin typeface="Arial" panose="020B0604020202020204" pitchFamily="34" charset="0"/>
              </a:rPr>
              <a:t>The primary function of the lintel is to take loads originating from the high wall and transfer its heap to the side walls.</a:t>
            </a:r>
            <a:endParaRPr lang="en-IN" dirty="0"/>
          </a:p>
        </p:txBody>
      </p:sp>
      <p:pic>
        <p:nvPicPr>
          <p:cNvPr id="1026" name="Picture 2" descr="What is Lintel? 6 Types of Lintel - Civil Engineering">
            <a:extLst>
              <a:ext uri="{FF2B5EF4-FFF2-40B4-BE49-F238E27FC236}">
                <a16:creationId xmlns:a16="http://schemas.microsoft.com/office/drawing/2014/main" id="{AC828002-B748-4324-9E25-13990952C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1901" y="3576320"/>
            <a:ext cx="5714421" cy="2821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931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5C82A-EE93-4024-BC2A-603466D07266}"/>
              </a:ext>
            </a:extLst>
          </p:cNvPr>
          <p:cNvSpPr>
            <a:spLocks noGrp="1"/>
          </p:cNvSpPr>
          <p:nvPr>
            <p:ph type="title"/>
          </p:nvPr>
        </p:nvSpPr>
        <p:spPr/>
        <p:txBody>
          <a:bodyPr/>
          <a:lstStyle/>
          <a:p>
            <a:r>
              <a:rPr lang="en-IN" dirty="0">
                <a:solidFill>
                  <a:srgbClr val="00B0F0"/>
                </a:solidFill>
              </a:rPr>
              <a:t>FLORENTINE ARCH</a:t>
            </a:r>
          </a:p>
        </p:txBody>
      </p:sp>
      <p:sp>
        <p:nvSpPr>
          <p:cNvPr id="3" name="Content Placeholder 2">
            <a:extLst>
              <a:ext uri="{FF2B5EF4-FFF2-40B4-BE49-F238E27FC236}">
                <a16:creationId xmlns:a16="http://schemas.microsoft.com/office/drawing/2014/main" id="{36D88DA9-8F35-4E3E-95D9-401DCE56CC5A}"/>
              </a:ext>
            </a:extLst>
          </p:cNvPr>
          <p:cNvSpPr>
            <a:spLocks noGrp="1"/>
          </p:cNvSpPr>
          <p:nvPr>
            <p:ph idx="1"/>
          </p:nvPr>
        </p:nvSpPr>
        <p:spPr/>
        <p:txBody>
          <a:bodyPr/>
          <a:lstStyle/>
          <a:p>
            <a:r>
              <a:rPr lang="en-IN" dirty="0"/>
              <a:t>This is similar to Venetian Arch</a:t>
            </a:r>
          </a:p>
          <a:p>
            <a:r>
              <a:rPr lang="en-IN" dirty="0"/>
              <a:t>Its intrados is a semicircle</a:t>
            </a:r>
          </a:p>
          <a:p>
            <a:r>
              <a:rPr lang="en-IN" dirty="0"/>
              <a:t>It has three centres located on springing line.</a:t>
            </a:r>
          </a:p>
        </p:txBody>
      </p:sp>
      <p:pic>
        <p:nvPicPr>
          <p:cNvPr id="8194" name="Picture 2" descr="Italian Pointed Arch | Arch, Archway, Italian interior">
            <a:extLst>
              <a:ext uri="{FF2B5EF4-FFF2-40B4-BE49-F238E27FC236}">
                <a16:creationId xmlns:a16="http://schemas.microsoft.com/office/drawing/2014/main" id="{731CA6AD-49B9-42C2-A84D-37ED9F814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1050" y="1947863"/>
            <a:ext cx="333375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844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4E8E1-F4DC-42E2-8E93-0CB964481A33}"/>
              </a:ext>
            </a:extLst>
          </p:cNvPr>
          <p:cNvSpPr>
            <a:spLocks noGrp="1"/>
          </p:cNvSpPr>
          <p:nvPr>
            <p:ph type="title"/>
          </p:nvPr>
        </p:nvSpPr>
        <p:spPr/>
        <p:txBody>
          <a:bodyPr/>
          <a:lstStyle/>
          <a:p>
            <a:r>
              <a:rPr lang="en-IN" dirty="0">
                <a:solidFill>
                  <a:srgbClr val="00B0F0"/>
                </a:solidFill>
              </a:rPr>
              <a:t>CLASSIFICATION ACCORDING TO NUMBER OF CENTRES</a:t>
            </a:r>
          </a:p>
        </p:txBody>
      </p:sp>
      <p:sp>
        <p:nvSpPr>
          <p:cNvPr id="3" name="Content Placeholder 2">
            <a:extLst>
              <a:ext uri="{FF2B5EF4-FFF2-40B4-BE49-F238E27FC236}">
                <a16:creationId xmlns:a16="http://schemas.microsoft.com/office/drawing/2014/main" id="{C4851980-B9E7-406F-84A9-935B1268352C}"/>
              </a:ext>
            </a:extLst>
          </p:cNvPr>
          <p:cNvSpPr>
            <a:spLocks noGrp="1"/>
          </p:cNvSpPr>
          <p:nvPr>
            <p:ph idx="1"/>
          </p:nvPr>
        </p:nvSpPr>
        <p:spPr/>
        <p:txBody>
          <a:bodyPr>
            <a:normAutofit lnSpcReduction="10000"/>
          </a:bodyPr>
          <a:lstStyle/>
          <a:p>
            <a:r>
              <a:rPr lang="en-IN" dirty="0"/>
              <a:t>ONE CENTRED ARCH</a:t>
            </a:r>
          </a:p>
          <a:p>
            <a:endParaRPr lang="en-IN" dirty="0"/>
          </a:p>
          <a:p>
            <a:r>
              <a:rPr lang="en-IN" dirty="0"/>
              <a:t>TWO CENTRED ARCH</a:t>
            </a:r>
          </a:p>
          <a:p>
            <a:endParaRPr lang="en-IN" dirty="0"/>
          </a:p>
          <a:p>
            <a:r>
              <a:rPr lang="en-IN" dirty="0"/>
              <a:t>THREE CENTRED ARCH</a:t>
            </a:r>
          </a:p>
          <a:p>
            <a:endParaRPr lang="en-IN" dirty="0"/>
          </a:p>
          <a:p>
            <a:r>
              <a:rPr lang="en-IN" dirty="0"/>
              <a:t>FOUR CENTRED ARCH</a:t>
            </a:r>
          </a:p>
          <a:p>
            <a:endParaRPr lang="en-IN" dirty="0"/>
          </a:p>
          <a:p>
            <a:r>
              <a:rPr lang="en-IN" dirty="0"/>
              <a:t>FIVE CENTRED ARCH</a:t>
            </a:r>
          </a:p>
        </p:txBody>
      </p:sp>
    </p:spTree>
    <p:extLst>
      <p:ext uri="{BB962C8B-B14F-4D97-AF65-F5344CB8AC3E}">
        <p14:creationId xmlns:p14="http://schemas.microsoft.com/office/powerpoint/2010/main" val="2749716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1AD6-2327-44AA-A29C-442F575D3437}"/>
              </a:ext>
            </a:extLst>
          </p:cNvPr>
          <p:cNvSpPr>
            <a:spLocks noGrp="1"/>
          </p:cNvSpPr>
          <p:nvPr>
            <p:ph type="title"/>
          </p:nvPr>
        </p:nvSpPr>
        <p:spPr/>
        <p:txBody>
          <a:bodyPr/>
          <a:lstStyle/>
          <a:p>
            <a:r>
              <a:rPr lang="en-IN" dirty="0"/>
              <a:t>ONE CENTRED ARCH</a:t>
            </a:r>
          </a:p>
        </p:txBody>
      </p:sp>
      <p:sp>
        <p:nvSpPr>
          <p:cNvPr id="3" name="Content Placeholder 2">
            <a:extLst>
              <a:ext uri="{FF2B5EF4-FFF2-40B4-BE49-F238E27FC236}">
                <a16:creationId xmlns:a16="http://schemas.microsoft.com/office/drawing/2014/main" id="{41B27A6D-45CE-4236-8740-E863DA7D2831}"/>
              </a:ext>
            </a:extLst>
          </p:cNvPr>
          <p:cNvSpPr>
            <a:spLocks noGrp="1"/>
          </p:cNvSpPr>
          <p:nvPr>
            <p:ph idx="1"/>
          </p:nvPr>
        </p:nvSpPr>
        <p:spPr/>
        <p:txBody>
          <a:bodyPr/>
          <a:lstStyle/>
          <a:p>
            <a:r>
              <a:rPr lang="en-IN" dirty="0"/>
              <a:t>Has one centre only. </a:t>
            </a:r>
          </a:p>
          <a:p>
            <a:r>
              <a:rPr lang="en-IN" dirty="0"/>
              <a:t>The flat, segmental, semi – circular, horse shoe and stilted arches are one centred.</a:t>
            </a:r>
          </a:p>
        </p:txBody>
      </p:sp>
    </p:spTree>
    <p:extLst>
      <p:ext uri="{BB962C8B-B14F-4D97-AF65-F5344CB8AC3E}">
        <p14:creationId xmlns:p14="http://schemas.microsoft.com/office/powerpoint/2010/main" val="271855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19E6F-AB80-4D57-AE42-04C84F77E8F6}"/>
              </a:ext>
            </a:extLst>
          </p:cNvPr>
          <p:cNvSpPr>
            <a:spLocks noGrp="1"/>
          </p:cNvSpPr>
          <p:nvPr>
            <p:ph type="title"/>
          </p:nvPr>
        </p:nvSpPr>
        <p:spPr/>
        <p:txBody>
          <a:bodyPr/>
          <a:lstStyle/>
          <a:p>
            <a:r>
              <a:rPr lang="en-IN" dirty="0"/>
              <a:t>TWO CENTRED ARCH</a:t>
            </a:r>
          </a:p>
        </p:txBody>
      </p:sp>
      <p:sp>
        <p:nvSpPr>
          <p:cNvPr id="3" name="Content Placeholder 2">
            <a:extLst>
              <a:ext uri="{FF2B5EF4-FFF2-40B4-BE49-F238E27FC236}">
                <a16:creationId xmlns:a16="http://schemas.microsoft.com/office/drawing/2014/main" id="{5CA844B9-D7B2-4F48-9A55-B67875486500}"/>
              </a:ext>
            </a:extLst>
          </p:cNvPr>
          <p:cNvSpPr>
            <a:spLocks noGrp="1"/>
          </p:cNvSpPr>
          <p:nvPr>
            <p:ph idx="1"/>
          </p:nvPr>
        </p:nvSpPr>
        <p:spPr/>
        <p:txBody>
          <a:bodyPr/>
          <a:lstStyle/>
          <a:p>
            <a:r>
              <a:rPr lang="en-IN" dirty="0"/>
              <a:t>This type of arch has two centres.</a:t>
            </a:r>
          </a:p>
          <a:p>
            <a:endParaRPr lang="en-IN" dirty="0"/>
          </a:p>
          <a:p>
            <a:r>
              <a:rPr lang="en-IN" dirty="0"/>
              <a:t>A pointed arch is a good example.</a:t>
            </a:r>
          </a:p>
        </p:txBody>
      </p:sp>
    </p:spTree>
    <p:extLst>
      <p:ext uri="{BB962C8B-B14F-4D97-AF65-F5344CB8AC3E}">
        <p14:creationId xmlns:p14="http://schemas.microsoft.com/office/powerpoint/2010/main" val="1441538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B4C2-9AFD-48E5-A717-54362615667A}"/>
              </a:ext>
            </a:extLst>
          </p:cNvPr>
          <p:cNvSpPr>
            <a:spLocks noGrp="1"/>
          </p:cNvSpPr>
          <p:nvPr>
            <p:ph type="title"/>
          </p:nvPr>
        </p:nvSpPr>
        <p:spPr/>
        <p:txBody>
          <a:bodyPr/>
          <a:lstStyle/>
          <a:p>
            <a:r>
              <a:rPr lang="en-IN" dirty="0"/>
              <a:t>THREE CENTRED ARCH</a:t>
            </a:r>
          </a:p>
        </p:txBody>
      </p:sp>
      <p:sp>
        <p:nvSpPr>
          <p:cNvPr id="3" name="Content Placeholder 2">
            <a:extLst>
              <a:ext uri="{FF2B5EF4-FFF2-40B4-BE49-F238E27FC236}">
                <a16:creationId xmlns:a16="http://schemas.microsoft.com/office/drawing/2014/main" id="{DAD71D63-7513-47A7-B40D-ED046523ABB1}"/>
              </a:ext>
            </a:extLst>
          </p:cNvPr>
          <p:cNvSpPr>
            <a:spLocks noGrp="1"/>
          </p:cNvSpPr>
          <p:nvPr>
            <p:ph idx="1"/>
          </p:nvPr>
        </p:nvSpPr>
        <p:spPr/>
        <p:txBody>
          <a:bodyPr/>
          <a:lstStyle/>
          <a:p>
            <a:r>
              <a:rPr lang="en-IN" dirty="0"/>
              <a:t>Has three centres. </a:t>
            </a:r>
          </a:p>
          <a:p>
            <a:endParaRPr lang="en-IN" dirty="0"/>
          </a:p>
          <a:p>
            <a:r>
              <a:rPr lang="en-IN" dirty="0"/>
              <a:t>It is in the form of a semi ellipse </a:t>
            </a:r>
          </a:p>
          <a:p>
            <a:endParaRPr lang="en-IN" dirty="0"/>
          </a:p>
          <a:p>
            <a:r>
              <a:rPr lang="en-IN" dirty="0"/>
              <a:t>Other example is Florentine arch.</a:t>
            </a:r>
          </a:p>
        </p:txBody>
      </p:sp>
    </p:spTree>
    <p:extLst>
      <p:ext uri="{BB962C8B-B14F-4D97-AF65-F5344CB8AC3E}">
        <p14:creationId xmlns:p14="http://schemas.microsoft.com/office/powerpoint/2010/main" val="648049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BFB-0FAA-4E9B-BE35-A4D711AB4A19}"/>
              </a:ext>
            </a:extLst>
          </p:cNvPr>
          <p:cNvSpPr>
            <a:spLocks noGrp="1"/>
          </p:cNvSpPr>
          <p:nvPr>
            <p:ph type="title"/>
          </p:nvPr>
        </p:nvSpPr>
        <p:spPr/>
        <p:txBody>
          <a:bodyPr/>
          <a:lstStyle/>
          <a:p>
            <a:r>
              <a:rPr lang="en-IN" dirty="0"/>
              <a:t>FOUR CENTRE OR TUDOR ARCH</a:t>
            </a:r>
          </a:p>
        </p:txBody>
      </p:sp>
      <p:sp>
        <p:nvSpPr>
          <p:cNvPr id="3" name="Content Placeholder 2">
            <a:extLst>
              <a:ext uri="{FF2B5EF4-FFF2-40B4-BE49-F238E27FC236}">
                <a16:creationId xmlns:a16="http://schemas.microsoft.com/office/drawing/2014/main" id="{97131871-42FF-4776-998A-2178FBDCCF05}"/>
              </a:ext>
            </a:extLst>
          </p:cNvPr>
          <p:cNvSpPr>
            <a:spLocks noGrp="1"/>
          </p:cNvSpPr>
          <p:nvPr>
            <p:ph idx="1"/>
          </p:nvPr>
        </p:nvSpPr>
        <p:spPr/>
        <p:txBody>
          <a:bodyPr/>
          <a:lstStyle/>
          <a:p>
            <a:r>
              <a:rPr lang="en-IN" dirty="0"/>
              <a:t>This has four centres. </a:t>
            </a:r>
          </a:p>
          <a:p>
            <a:endParaRPr lang="en-IN" dirty="0"/>
          </a:p>
          <a:p>
            <a:r>
              <a:rPr lang="en-IN" dirty="0"/>
              <a:t>It consists of two different curves and has the appearance of an ellipse at the haunches. </a:t>
            </a:r>
          </a:p>
          <a:p>
            <a:endParaRPr lang="en-IN" dirty="0"/>
          </a:p>
          <a:p>
            <a:r>
              <a:rPr lang="en-IN" dirty="0"/>
              <a:t>The venetian arch is an example for this type of arch</a:t>
            </a:r>
          </a:p>
        </p:txBody>
      </p:sp>
    </p:spTree>
    <p:extLst>
      <p:ext uri="{BB962C8B-B14F-4D97-AF65-F5344CB8AC3E}">
        <p14:creationId xmlns:p14="http://schemas.microsoft.com/office/powerpoint/2010/main" val="4258025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E77F2-8AE8-473A-86D5-E4DEFB8FBE2A}"/>
              </a:ext>
            </a:extLst>
          </p:cNvPr>
          <p:cNvSpPr>
            <a:spLocks noGrp="1"/>
          </p:cNvSpPr>
          <p:nvPr>
            <p:ph type="title"/>
          </p:nvPr>
        </p:nvSpPr>
        <p:spPr/>
        <p:txBody>
          <a:bodyPr/>
          <a:lstStyle/>
          <a:p>
            <a:r>
              <a:rPr lang="en-IN" dirty="0"/>
              <a:t>FIVE CENTRED ARCH</a:t>
            </a:r>
          </a:p>
        </p:txBody>
      </p:sp>
      <p:sp>
        <p:nvSpPr>
          <p:cNvPr id="3" name="Content Placeholder 2">
            <a:extLst>
              <a:ext uri="{FF2B5EF4-FFF2-40B4-BE49-F238E27FC236}">
                <a16:creationId xmlns:a16="http://schemas.microsoft.com/office/drawing/2014/main" id="{6FD609FA-43E3-4718-9B7D-443361EA3C52}"/>
              </a:ext>
            </a:extLst>
          </p:cNvPr>
          <p:cNvSpPr>
            <a:spLocks noGrp="1"/>
          </p:cNvSpPr>
          <p:nvPr>
            <p:ph idx="1"/>
          </p:nvPr>
        </p:nvSpPr>
        <p:spPr>
          <a:xfrm>
            <a:off x="838200" y="1584961"/>
            <a:ext cx="10515600" cy="4592002"/>
          </a:xfrm>
        </p:spPr>
        <p:txBody>
          <a:bodyPr>
            <a:normAutofit lnSpcReduction="10000"/>
          </a:bodyPr>
          <a:lstStyle/>
          <a:p>
            <a:pPr marL="0" indent="0">
              <a:buNone/>
            </a:pPr>
            <a:r>
              <a:rPr lang="en-IN" dirty="0"/>
              <a:t>This type of arch has got five centres and it looks nearly like a semi elliptical arch.</a:t>
            </a:r>
          </a:p>
          <a:p>
            <a:pPr marL="514350" indent="-514350">
              <a:buAutoNum type="arabicPeriod"/>
            </a:pPr>
            <a:r>
              <a:rPr lang="en-IN" dirty="0"/>
              <a:t>Draw the springing line PQ and divide it into five equal parts. </a:t>
            </a:r>
          </a:p>
          <a:p>
            <a:pPr marL="514350" indent="-514350">
              <a:buAutoNum type="arabicPeriod"/>
            </a:pPr>
            <a:r>
              <a:rPr lang="en-IN" dirty="0"/>
              <a:t>With centres as P and Q draw arcs of radius equal to the span, meeting each other at point c. join point c with R and S.</a:t>
            </a:r>
          </a:p>
          <a:p>
            <a:pPr marL="514350" indent="-514350">
              <a:buAutoNum type="arabicPeriod"/>
            </a:pPr>
            <a:r>
              <a:rPr lang="en-IN" dirty="0"/>
              <a:t>With centres as a and e, draw arcs of radius equal to three divisions meeting each other at point M.</a:t>
            </a:r>
          </a:p>
          <a:p>
            <a:pPr marL="514350" indent="-514350">
              <a:buAutoNum type="arabicPeriod"/>
            </a:pPr>
            <a:r>
              <a:rPr lang="en-IN" dirty="0"/>
              <a:t>Join points a and M the point of intersection of lines </a:t>
            </a:r>
            <a:r>
              <a:rPr lang="en-IN" dirty="0" err="1"/>
              <a:t>aM</a:t>
            </a:r>
            <a:r>
              <a:rPr lang="en-IN" dirty="0"/>
              <a:t> and </a:t>
            </a:r>
            <a:r>
              <a:rPr lang="en-IN" dirty="0" err="1"/>
              <a:t>cR</a:t>
            </a:r>
            <a:r>
              <a:rPr lang="en-IN" dirty="0"/>
              <a:t> is point b. similarly d will be the point of intersection of lines </a:t>
            </a:r>
            <a:r>
              <a:rPr lang="en-IN" dirty="0" err="1"/>
              <a:t>eM</a:t>
            </a:r>
            <a:r>
              <a:rPr lang="en-IN" dirty="0"/>
              <a:t> and </a:t>
            </a:r>
            <a:r>
              <a:rPr lang="en-IN" dirty="0" err="1"/>
              <a:t>cS.</a:t>
            </a:r>
            <a:endParaRPr lang="en-IN" dirty="0"/>
          </a:p>
          <a:p>
            <a:pPr marL="514350" indent="-514350">
              <a:buAutoNum type="arabicPeriod"/>
            </a:pPr>
            <a:r>
              <a:rPr lang="en-IN" dirty="0"/>
              <a:t>The points a, b, c, d and e represent five centres of the arch.</a:t>
            </a:r>
          </a:p>
        </p:txBody>
      </p:sp>
    </p:spTree>
    <p:extLst>
      <p:ext uri="{BB962C8B-B14F-4D97-AF65-F5344CB8AC3E}">
        <p14:creationId xmlns:p14="http://schemas.microsoft.com/office/powerpoint/2010/main" val="3761692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F4A63-80E1-41FE-9C43-8E86A8AEB403}"/>
              </a:ext>
            </a:extLst>
          </p:cNvPr>
          <p:cNvSpPr>
            <a:spLocks noGrp="1"/>
          </p:cNvSpPr>
          <p:nvPr>
            <p:ph type="title"/>
          </p:nvPr>
        </p:nvSpPr>
        <p:spPr/>
        <p:txBody>
          <a:bodyPr/>
          <a:lstStyle/>
          <a:p>
            <a:r>
              <a:rPr lang="en-IN" dirty="0"/>
              <a:t>CLASSIFICATION OF ARCH ACCORDING TO WORKMANSHIP</a:t>
            </a:r>
          </a:p>
        </p:txBody>
      </p:sp>
      <p:sp>
        <p:nvSpPr>
          <p:cNvPr id="3" name="Content Placeholder 2">
            <a:extLst>
              <a:ext uri="{FF2B5EF4-FFF2-40B4-BE49-F238E27FC236}">
                <a16:creationId xmlns:a16="http://schemas.microsoft.com/office/drawing/2014/main" id="{1C4E8589-D450-4296-BCFF-00C8300E6E2D}"/>
              </a:ext>
            </a:extLst>
          </p:cNvPr>
          <p:cNvSpPr>
            <a:spLocks noGrp="1"/>
          </p:cNvSpPr>
          <p:nvPr>
            <p:ph idx="1"/>
          </p:nvPr>
        </p:nvSpPr>
        <p:spPr/>
        <p:txBody>
          <a:bodyPr/>
          <a:lstStyle/>
          <a:p>
            <a:r>
              <a:rPr lang="en-IN" dirty="0"/>
              <a:t>ROUGH ARCH</a:t>
            </a:r>
          </a:p>
          <a:p>
            <a:endParaRPr lang="en-IN" dirty="0"/>
          </a:p>
          <a:p>
            <a:r>
              <a:rPr lang="en-IN" dirty="0"/>
              <a:t>AXED OR ROUGH CUT ARCH</a:t>
            </a:r>
          </a:p>
          <a:p>
            <a:endParaRPr lang="en-IN" dirty="0"/>
          </a:p>
          <a:p>
            <a:r>
              <a:rPr lang="en-IN" dirty="0"/>
              <a:t>GAUGED ARCH</a:t>
            </a:r>
          </a:p>
        </p:txBody>
      </p:sp>
    </p:spTree>
    <p:extLst>
      <p:ext uri="{BB962C8B-B14F-4D97-AF65-F5344CB8AC3E}">
        <p14:creationId xmlns:p14="http://schemas.microsoft.com/office/powerpoint/2010/main" val="1703116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C518F-4BED-4ABF-84BE-4D56D0635731}"/>
              </a:ext>
            </a:extLst>
          </p:cNvPr>
          <p:cNvSpPr>
            <a:spLocks noGrp="1"/>
          </p:cNvSpPr>
          <p:nvPr>
            <p:ph type="title"/>
          </p:nvPr>
        </p:nvSpPr>
        <p:spPr/>
        <p:txBody>
          <a:bodyPr/>
          <a:lstStyle/>
          <a:p>
            <a:pPr algn="r"/>
            <a:r>
              <a:rPr lang="en-IN" dirty="0">
                <a:solidFill>
                  <a:srgbClr val="0070C0"/>
                </a:solidFill>
              </a:rPr>
              <a:t>ROUGHED ARCH</a:t>
            </a:r>
          </a:p>
        </p:txBody>
      </p:sp>
      <p:sp>
        <p:nvSpPr>
          <p:cNvPr id="3" name="Content Placeholder 2">
            <a:extLst>
              <a:ext uri="{FF2B5EF4-FFF2-40B4-BE49-F238E27FC236}">
                <a16:creationId xmlns:a16="http://schemas.microsoft.com/office/drawing/2014/main" id="{A2A26223-EED6-4207-BEDA-EB8A7B65F4B7}"/>
              </a:ext>
            </a:extLst>
          </p:cNvPr>
          <p:cNvSpPr>
            <a:spLocks noGrp="1"/>
          </p:cNvSpPr>
          <p:nvPr>
            <p:ph idx="1"/>
          </p:nvPr>
        </p:nvSpPr>
        <p:spPr>
          <a:xfrm>
            <a:off x="838200" y="1825625"/>
            <a:ext cx="5257800" cy="4351338"/>
          </a:xfrm>
        </p:spPr>
        <p:txBody>
          <a:bodyPr>
            <a:normAutofit fontScale="92500" lnSpcReduction="10000"/>
          </a:bodyPr>
          <a:lstStyle/>
          <a:p>
            <a:pPr marL="0" indent="0" algn="just">
              <a:buNone/>
            </a:pPr>
            <a:r>
              <a:rPr lang="en-IN" dirty="0"/>
              <a:t>Constructed from ordinary uncut bricks.</a:t>
            </a:r>
          </a:p>
          <a:p>
            <a:pPr marL="0" indent="0" algn="just">
              <a:buNone/>
            </a:pPr>
            <a:endParaRPr lang="en-IN" dirty="0"/>
          </a:p>
          <a:p>
            <a:pPr marL="0" indent="0" algn="just">
              <a:buNone/>
            </a:pPr>
            <a:r>
              <a:rPr lang="en-IN" dirty="0"/>
              <a:t>The mortar joints become wider at the extrados than at the intrados.</a:t>
            </a:r>
          </a:p>
          <a:p>
            <a:pPr marL="0" indent="0" algn="just">
              <a:buNone/>
            </a:pPr>
            <a:endParaRPr lang="en-IN" dirty="0"/>
          </a:p>
          <a:p>
            <a:pPr marL="0" indent="0" algn="just">
              <a:buNone/>
            </a:pPr>
            <a:r>
              <a:rPr lang="en-IN" dirty="0"/>
              <a:t>Such arches are constructed in rings of half bricks. A rough arch is used where appearance is of secondary importance or when it is intended to plaster the face of the arch.</a:t>
            </a:r>
          </a:p>
        </p:txBody>
      </p:sp>
      <p:pic>
        <p:nvPicPr>
          <p:cNvPr id="1026" name="Picture 2" descr="Types of Arches Construction based on Shape, Material, Workmanship">
            <a:extLst>
              <a:ext uri="{FF2B5EF4-FFF2-40B4-BE49-F238E27FC236}">
                <a16:creationId xmlns:a16="http://schemas.microsoft.com/office/drawing/2014/main" id="{DB956A8C-E0C0-44DE-B69D-CB3ED6BE3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189" y="1913414"/>
            <a:ext cx="4947080" cy="3501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113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71BA-ACB2-49A1-A1F6-407A9DFEC237}"/>
              </a:ext>
            </a:extLst>
          </p:cNvPr>
          <p:cNvSpPr>
            <a:spLocks noGrp="1"/>
          </p:cNvSpPr>
          <p:nvPr>
            <p:ph type="title"/>
          </p:nvPr>
        </p:nvSpPr>
        <p:spPr/>
        <p:txBody>
          <a:bodyPr/>
          <a:lstStyle/>
          <a:p>
            <a:pPr algn="r"/>
            <a:r>
              <a:rPr lang="en-IN" dirty="0">
                <a:solidFill>
                  <a:srgbClr val="0070C0"/>
                </a:solidFill>
              </a:rPr>
              <a:t>AXED OR ROUGH CUT ARCH</a:t>
            </a:r>
          </a:p>
        </p:txBody>
      </p:sp>
      <p:sp>
        <p:nvSpPr>
          <p:cNvPr id="3" name="Content Placeholder 2">
            <a:extLst>
              <a:ext uri="{FF2B5EF4-FFF2-40B4-BE49-F238E27FC236}">
                <a16:creationId xmlns:a16="http://schemas.microsoft.com/office/drawing/2014/main" id="{FB9A20F3-48E1-47E9-99EF-65AFD9A56749}"/>
              </a:ext>
            </a:extLst>
          </p:cNvPr>
          <p:cNvSpPr>
            <a:spLocks noGrp="1"/>
          </p:cNvSpPr>
          <p:nvPr>
            <p:ph idx="1"/>
          </p:nvPr>
        </p:nvSpPr>
        <p:spPr>
          <a:xfrm>
            <a:off x="509588" y="1825624"/>
            <a:ext cx="4976813" cy="4351338"/>
          </a:xfrm>
        </p:spPr>
        <p:txBody>
          <a:bodyPr/>
          <a:lstStyle/>
          <a:p>
            <a:r>
              <a:rPr lang="en-IN" dirty="0"/>
              <a:t>Made with wedge shaped bricks</a:t>
            </a:r>
          </a:p>
          <a:p>
            <a:r>
              <a:rPr lang="en-IN" dirty="0"/>
              <a:t>Joints are of uniform thickness.</a:t>
            </a:r>
          </a:p>
          <a:p>
            <a:r>
              <a:rPr lang="en-IN" dirty="0"/>
              <a:t>Not so attractive due to wedge shaped bricks which are not finely dressed.</a:t>
            </a:r>
          </a:p>
        </p:txBody>
      </p:sp>
      <p:pic>
        <p:nvPicPr>
          <p:cNvPr id="2050" name="Picture 2" descr="Types of Arches Construction based on Shape, Material, Workmanship">
            <a:extLst>
              <a:ext uri="{FF2B5EF4-FFF2-40B4-BE49-F238E27FC236}">
                <a16:creationId xmlns:a16="http://schemas.microsoft.com/office/drawing/2014/main" id="{4404A964-6CD6-4BF7-A42B-AD861A6E4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125" y="1928812"/>
            <a:ext cx="5775287" cy="285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104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58C67-7C8B-4F96-AFED-C5C90284CD11}"/>
              </a:ext>
            </a:extLst>
          </p:cNvPr>
          <p:cNvSpPr>
            <a:spLocks noGrp="1"/>
          </p:cNvSpPr>
          <p:nvPr>
            <p:ph type="title"/>
          </p:nvPr>
        </p:nvSpPr>
        <p:spPr/>
        <p:txBody>
          <a:bodyPr/>
          <a:lstStyle/>
          <a:p>
            <a:pPr algn="r"/>
            <a:r>
              <a:rPr lang="en-IN" b="1" dirty="0">
                <a:solidFill>
                  <a:srgbClr val="00B0F0"/>
                </a:solidFill>
              </a:rPr>
              <a:t>Types of lintels</a:t>
            </a:r>
          </a:p>
        </p:txBody>
      </p:sp>
      <p:sp>
        <p:nvSpPr>
          <p:cNvPr id="3" name="Content Placeholder 2">
            <a:extLst>
              <a:ext uri="{FF2B5EF4-FFF2-40B4-BE49-F238E27FC236}">
                <a16:creationId xmlns:a16="http://schemas.microsoft.com/office/drawing/2014/main" id="{D3B80A80-E3AB-46A2-A6A9-4F5674AC8EA8}"/>
              </a:ext>
            </a:extLst>
          </p:cNvPr>
          <p:cNvSpPr>
            <a:spLocks noGrp="1"/>
          </p:cNvSpPr>
          <p:nvPr>
            <p:ph idx="1"/>
          </p:nvPr>
        </p:nvSpPr>
        <p:spPr/>
        <p:txBody>
          <a:bodyPr>
            <a:normAutofit lnSpcReduction="10000"/>
          </a:bodyPr>
          <a:lstStyle/>
          <a:p>
            <a:pPr>
              <a:buFont typeface="Wingdings" panose="05000000000000000000" pitchFamily="2" charset="2"/>
              <a:buChar char="v"/>
            </a:pPr>
            <a:r>
              <a:rPr lang="en-IN" dirty="0"/>
              <a:t> wood or timber lintels</a:t>
            </a:r>
          </a:p>
          <a:p>
            <a:pPr>
              <a:buFont typeface="Wingdings" panose="05000000000000000000" pitchFamily="2" charset="2"/>
              <a:buChar char="v"/>
            </a:pPr>
            <a:endParaRPr lang="en-IN" dirty="0"/>
          </a:p>
          <a:p>
            <a:pPr>
              <a:buFont typeface="Wingdings" panose="05000000000000000000" pitchFamily="2" charset="2"/>
              <a:buChar char="v"/>
            </a:pPr>
            <a:r>
              <a:rPr lang="en-IN" dirty="0"/>
              <a:t>Stone lintels</a:t>
            </a:r>
          </a:p>
          <a:p>
            <a:pPr>
              <a:buFont typeface="Wingdings" panose="05000000000000000000" pitchFamily="2" charset="2"/>
              <a:buChar char="v"/>
            </a:pPr>
            <a:endParaRPr lang="en-IN" dirty="0"/>
          </a:p>
          <a:p>
            <a:pPr>
              <a:buFont typeface="Wingdings" panose="05000000000000000000" pitchFamily="2" charset="2"/>
              <a:buChar char="v"/>
            </a:pPr>
            <a:r>
              <a:rPr lang="en-IN" dirty="0"/>
              <a:t>Brick lintels</a:t>
            </a:r>
          </a:p>
          <a:p>
            <a:pPr>
              <a:buFont typeface="Wingdings" panose="05000000000000000000" pitchFamily="2" charset="2"/>
              <a:buChar char="v"/>
            </a:pPr>
            <a:endParaRPr lang="en-IN" dirty="0"/>
          </a:p>
          <a:p>
            <a:pPr>
              <a:buFont typeface="Wingdings" panose="05000000000000000000" pitchFamily="2" charset="2"/>
              <a:buChar char="v"/>
            </a:pPr>
            <a:r>
              <a:rPr lang="en-IN" dirty="0"/>
              <a:t>Steel lintels</a:t>
            </a:r>
          </a:p>
          <a:p>
            <a:pPr>
              <a:buFont typeface="Wingdings" panose="05000000000000000000" pitchFamily="2" charset="2"/>
              <a:buChar char="v"/>
            </a:pPr>
            <a:endParaRPr lang="en-IN" dirty="0"/>
          </a:p>
          <a:p>
            <a:pPr>
              <a:buFont typeface="Wingdings" panose="05000000000000000000" pitchFamily="2" charset="2"/>
              <a:buChar char="v"/>
            </a:pPr>
            <a:r>
              <a:rPr lang="en-IN" dirty="0"/>
              <a:t>Reinforced cement concrete lintels</a:t>
            </a:r>
          </a:p>
        </p:txBody>
      </p:sp>
    </p:spTree>
    <p:extLst>
      <p:ext uri="{BB962C8B-B14F-4D97-AF65-F5344CB8AC3E}">
        <p14:creationId xmlns:p14="http://schemas.microsoft.com/office/powerpoint/2010/main" val="4161016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57499-9C38-487C-A307-3A9004CC2AFF}"/>
              </a:ext>
            </a:extLst>
          </p:cNvPr>
          <p:cNvSpPr>
            <a:spLocks noGrp="1"/>
          </p:cNvSpPr>
          <p:nvPr>
            <p:ph type="title"/>
          </p:nvPr>
        </p:nvSpPr>
        <p:spPr/>
        <p:txBody>
          <a:bodyPr/>
          <a:lstStyle/>
          <a:p>
            <a:pPr algn="r"/>
            <a:r>
              <a:rPr lang="en-IN" dirty="0">
                <a:solidFill>
                  <a:srgbClr val="0070C0"/>
                </a:solidFill>
              </a:rPr>
              <a:t>GAUGED ARCH</a:t>
            </a:r>
          </a:p>
        </p:txBody>
      </p:sp>
      <p:sp>
        <p:nvSpPr>
          <p:cNvPr id="3" name="Content Placeholder 2">
            <a:extLst>
              <a:ext uri="{FF2B5EF4-FFF2-40B4-BE49-F238E27FC236}">
                <a16:creationId xmlns:a16="http://schemas.microsoft.com/office/drawing/2014/main" id="{F5081451-7D23-4A1E-A221-EFDEBBF88EF4}"/>
              </a:ext>
            </a:extLst>
          </p:cNvPr>
          <p:cNvSpPr>
            <a:spLocks noGrp="1"/>
          </p:cNvSpPr>
          <p:nvPr>
            <p:ph idx="1"/>
          </p:nvPr>
        </p:nvSpPr>
        <p:spPr>
          <a:xfrm>
            <a:off x="838200" y="1825625"/>
            <a:ext cx="4962525" cy="4351338"/>
          </a:xfrm>
        </p:spPr>
        <p:txBody>
          <a:bodyPr/>
          <a:lstStyle/>
          <a:p>
            <a:pPr algn="just"/>
            <a:r>
              <a:rPr lang="en-IN" dirty="0"/>
              <a:t>Made with bricks which are prepared to exact size and shape of voussoir.</a:t>
            </a:r>
          </a:p>
          <a:p>
            <a:pPr algn="just"/>
            <a:r>
              <a:rPr lang="en-IN" dirty="0"/>
              <a:t>Joints are fine, thin and truly radial</a:t>
            </a:r>
          </a:p>
          <a:p>
            <a:pPr algn="just"/>
            <a:r>
              <a:rPr lang="en-IN" dirty="0"/>
              <a:t>Lime putty is used as a binding material.</a:t>
            </a:r>
          </a:p>
        </p:txBody>
      </p:sp>
      <p:pic>
        <p:nvPicPr>
          <p:cNvPr id="3074" name="Picture 2" descr="Gauged arch">
            <a:extLst>
              <a:ext uri="{FF2B5EF4-FFF2-40B4-BE49-F238E27FC236}">
                <a16:creationId xmlns:a16="http://schemas.microsoft.com/office/drawing/2014/main" id="{B5B13D11-7BC0-4CC0-B94D-6A01355BD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7477" y="2405063"/>
            <a:ext cx="5179711" cy="2767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8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26525-3C72-4788-BC36-FC350E1FEC0F}"/>
              </a:ext>
            </a:extLst>
          </p:cNvPr>
          <p:cNvSpPr>
            <a:spLocks noGrp="1"/>
          </p:cNvSpPr>
          <p:nvPr>
            <p:ph type="title"/>
          </p:nvPr>
        </p:nvSpPr>
        <p:spPr/>
        <p:txBody>
          <a:bodyPr/>
          <a:lstStyle/>
          <a:p>
            <a:r>
              <a:rPr lang="en-IN" dirty="0">
                <a:solidFill>
                  <a:srgbClr val="0070C0"/>
                </a:solidFill>
              </a:rPr>
              <a:t>CLASSIFICATION OF ARCHES ACCORDING TO MATERIAL OF CONSTRUCTION</a:t>
            </a:r>
          </a:p>
        </p:txBody>
      </p:sp>
      <p:sp>
        <p:nvSpPr>
          <p:cNvPr id="3" name="Content Placeholder 2">
            <a:extLst>
              <a:ext uri="{FF2B5EF4-FFF2-40B4-BE49-F238E27FC236}">
                <a16:creationId xmlns:a16="http://schemas.microsoft.com/office/drawing/2014/main" id="{F8343D2B-D077-4619-91A2-7A9A01922F40}"/>
              </a:ext>
            </a:extLst>
          </p:cNvPr>
          <p:cNvSpPr>
            <a:spLocks noGrp="1"/>
          </p:cNvSpPr>
          <p:nvPr>
            <p:ph idx="1"/>
          </p:nvPr>
        </p:nvSpPr>
        <p:spPr/>
        <p:txBody>
          <a:bodyPr/>
          <a:lstStyle/>
          <a:p>
            <a:r>
              <a:rPr lang="en-IN" dirty="0"/>
              <a:t>STONE ARCHES</a:t>
            </a:r>
          </a:p>
          <a:p>
            <a:endParaRPr lang="en-IN" dirty="0"/>
          </a:p>
          <a:p>
            <a:r>
              <a:rPr lang="en-IN" dirty="0"/>
              <a:t>BRICK ARCHES</a:t>
            </a:r>
          </a:p>
          <a:p>
            <a:endParaRPr lang="en-IN" dirty="0"/>
          </a:p>
          <a:p>
            <a:r>
              <a:rPr lang="en-IN" dirty="0"/>
              <a:t>CONCRETE ARCHES</a:t>
            </a:r>
          </a:p>
        </p:txBody>
      </p:sp>
    </p:spTree>
    <p:extLst>
      <p:ext uri="{BB962C8B-B14F-4D97-AF65-F5344CB8AC3E}">
        <p14:creationId xmlns:p14="http://schemas.microsoft.com/office/powerpoint/2010/main" val="1335362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64C38-9C11-4FD6-A570-08104B64DF96}"/>
              </a:ext>
            </a:extLst>
          </p:cNvPr>
          <p:cNvSpPr>
            <a:spLocks noGrp="1"/>
          </p:cNvSpPr>
          <p:nvPr>
            <p:ph type="title"/>
          </p:nvPr>
        </p:nvSpPr>
        <p:spPr/>
        <p:txBody>
          <a:bodyPr/>
          <a:lstStyle/>
          <a:p>
            <a:pPr algn="r"/>
            <a:r>
              <a:rPr lang="en-IN" dirty="0">
                <a:solidFill>
                  <a:srgbClr val="00B0F0"/>
                </a:solidFill>
              </a:rPr>
              <a:t>STONE ARCHES</a:t>
            </a:r>
          </a:p>
        </p:txBody>
      </p:sp>
      <p:sp>
        <p:nvSpPr>
          <p:cNvPr id="3" name="Content Placeholder 2">
            <a:extLst>
              <a:ext uri="{FF2B5EF4-FFF2-40B4-BE49-F238E27FC236}">
                <a16:creationId xmlns:a16="http://schemas.microsoft.com/office/drawing/2014/main" id="{10007D01-7DAF-4D5D-B5C4-630E49C239BF}"/>
              </a:ext>
            </a:extLst>
          </p:cNvPr>
          <p:cNvSpPr>
            <a:spLocks noGrp="1"/>
          </p:cNvSpPr>
          <p:nvPr>
            <p:ph idx="1"/>
          </p:nvPr>
        </p:nvSpPr>
        <p:spPr>
          <a:xfrm>
            <a:off x="5229224" y="1825625"/>
            <a:ext cx="6124575" cy="4351338"/>
          </a:xfrm>
        </p:spPr>
        <p:txBody>
          <a:bodyPr/>
          <a:lstStyle/>
          <a:p>
            <a:r>
              <a:rPr lang="en-IN" dirty="0"/>
              <a:t>Constructed in the rubble masonry or ashlar masonry. </a:t>
            </a:r>
          </a:p>
          <a:p>
            <a:r>
              <a:rPr lang="en-IN" dirty="0"/>
              <a:t>The rubble masonry arch is comparatively weak and hence it is used for inferior type of work. </a:t>
            </a:r>
          </a:p>
          <a:p>
            <a:endParaRPr lang="en-IN" dirty="0"/>
          </a:p>
        </p:txBody>
      </p:sp>
      <p:pic>
        <p:nvPicPr>
          <p:cNvPr id="4098" name="Picture 2" descr="Stone Arch - Natural Basalt Stone Construction Arch, Rs 650 /square feet |  ID: 19007600988">
            <a:extLst>
              <a:ext uri="{FF2B5EF4-FFF2-40B4-BE49-F238E27FC236}">
                <a16:creationId xmlns:a16="http://schemas.microsoft.com/office/drawing/2014/main" id="{49825A3B-B251-4764-A6B3-EB64EB520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1312862"/>
            <a:ext cx="4472674" cy="512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55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F6F7-BBD2-4AFE-B878-ED3D6082BD1F}"/>
              </a:ext>
            </a:extLst>
          </p:cNvPr>
          <p:cNvSpPr>
            <a:spLocks noGrp="1"/>
          </p:cNvSpPr>
          <p:nvPr>
            <p:ph type="title"/>
          </p:nvPr>
        </p:nvSpPr>
        <p:spPr/>
        <p:txBody>
          <a:bodyPr/>
          <a:lstStyle/>
          <a:p>
            <a:pPr algn="r"/>
            <a:r>
              <a:rPr lang="en-IN" dirty="0">
                <a:solidFill>
                  <a:srgbClr val="00B0F0"/>
                </a:solidFill>
              </a:rPr>
              <a:t>BRICK ARCHES</a:t>
            </a:r>
          </a:p>
        </p:txBody>
      </p:sp>
      <p:sp>
        <p:nvSpPr>
          <p:cNvPr id="3" name="Content Placeholder 2">
            <a:extLst>
              <a:ext uri="{FF2B5EF4-FFF2-40B4-BE49-F238E27FC236}">
                <a16:creationId xmlns:a16="http://schemas.microsoft.com/office/drawing/2014/main" id="{B7274CB9-1CD1-48F3-A3C7-CA34B9DB4979}"/>
              </a:ext>
            </a:extLst>
          </p:cNvPr>
          <p:cNvSpPr>
            <a:spLocks noGrp="1"/>
          </p:cNvSpPr>
          <p:nvPr>
            <p:ph idx="1"/>
          </p:nvPr>
        </p:nvSpPr>
        <p:spPr/>
        <p:txBody>
          <a:bodyPr/>
          <a:lstStyle/>
          <a:p>
            <a:r>
              <a:rPr lang="en-IN" dirty="0"/>
              <a:t>These arches can be constructed from ordinary bricks or purpose made bricks or soft bricks.</a:t>
            </a:r>
          </a:p>
          <a:p>
            <a:r>
              <a:rPr lang="en-IN" dirty="0"/>
              <a:t>The ordinary bricks are not cut to the shape of voussoirs and hence the rough brick arches are formed.</a:t>
            </a:r>
          </a:p>
          <a:p>
            <a:r>
              <a:rPr lang="en-IN" dirty="0"/>
              <a:t>The purpose made bricks are special bricks of different sizes which are suitable for arch work. </a:t>
            </a:r>
          </a:p>
          <a:p>
            <a:r>
              <a:rPr lang="en-IN" dirty="0"/>
              <a:t>The soft bricks are manufactured from special material and they can be easily cut, sawn and rubbed to the desired shape. These are also known as rubber brick. </a:t>
            </a:r>
          </a:p>
        </p:txBody>
      </p:sp>
    </p:spTree>
    <p:extLst>
      <p:ext uri="{BB962C8B-B14F-4D97-AF65-F5344CB8AC3E}">
        <p14:creationId xmlns:p14="http://schemas.microsoft.com/office/powerpoint/2010/main" val="448659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5AD49-A130-4E18-8B12-49DF4A5B1F47}"/>
              </a:ext>
            </a:extLst>
          </p:cNvPr>
          <p:cNvSpPr>
            <a:spLocks noGrp="1"/>
          </p:cNvSpPr>
          <p:nvPr>
            <p:ph type="title"/>
          </p:nvPr>
        </p:nvSpPr>
        <p:spPr/>
        <p:txBody>
          <a:bodyPr/>
          <a:lstStyle/>
          <a:p>
            <a:pPr algn="r"/>
            <a:r>
              <a:rPr lang="en-IN" dirty="0">
                <a:solidFill>
                  <a:srgbClr val="00B0F0"/>
                </a:solidFill>
              </a:rPr>
              <a:t>CONCRETE ARCHES</a:t>
            </a:r>
          </a:p>
        </p:txBody>
      </p:sp>
      <p:sp>
        <p:nvSpPr>
          <p:cNvPr id="3" name="Content Placeholder 2">
            <a:extLst>
              <a:ext uri="{FF2B5EF4-FFF2-40B4-BE49-F238E27FC236}">
                <a16:creationId xmlns:a16="http://schemas.microsoft.com/office/drawing/2014/main" id="{1C4C3BF2-B2ED-46CF-AB42-76F94F32BD49}"/>
              </a:ext>
            </a:extLst>
          </p:cNvPr>
          <p:cNvSpPr>
            <a:spLocks noGrp="1"/>
          </p:cNvSpPr>
          <p:nvPr>
            <p:ph idx="1"/>
          </p:nvPr>
        </p:nvSpPr>
        <p:spPr/>
        <p:txBody>
          <a:bodyPr/>
          <a:lstStyle/>
          <a:p>
            <a:r>
              <a:rPr lang="en-IN" dirty="0"/>
              <a:t>These arches can be constructed of the pre-cast cement concrete blocks or monolithic concrete. </a:t>
            </a:r>
          </a:p>
          <a:p>
            <a:r>
              <a:rPr lang="en-IN" dirty="0"/>
              <a:t>The monolithic concrete arches are constructed from the cast-in-situ concrete and are suitable for big spans. </a:t>
            </a:r>
          </a:p>
          <a:p>
            <a:r>
              <a:rPr lang="en-IN" dirty="0"/>
              <a:t>They are employed in the construction of culverts and bridges.</a:t>
            </a:r>
          </a:p>
        </p:txBody>
      </p:sp>
    </p:spTree>
    <p:extLst>
      <p:ext uri="{BB962C8B-B14F-4D97-AF65-F5344CB8AC3E}">
        <p14:creationId xmlns:p14="http://schemas.microsoft.com/office/powerpoint/2010/main" val="594734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05577-80E6-4FA1-92F0-F848268E436E}"/>
              </a:ext>
            </a:extLst>
          </p:cNvPr>
          <p:cNvSpPr>
            <a:spLocks noGrp="1"/>
          </p:cNvSpPr>
          <p:nvPr>
            <p:ph type="title"/>
          </p:nvPr>
        </p:nvSpPr>
        <p:spPr/>
        <p:txBody>
          <a:bodyPr/>
          <a:lstStyle/>
          <a:p>
            <a:pPr algn="r"/>
            <a:r>
              <a:rPr lang="en-IN" dirty="0"/>
              <a:t>STAIRCASE</a:t>
            </a:r>
          </a:p>
        </p:txBody>
      </p:sp>
      <p:sp>
        <p:nvSpPr>
          <p:cNvPr id="3" name="Content Placeholder 2">
            <a:extLst>
              <a:ext uri="{FF2B5EF4-FFF2-40B4-BE49-F238E27FC236}">
                <a16:creationId xmlns:a16="http://schemas.microsoft.com/office/drawing/2014/main" id="{21B3D459-A8A3-4C1E-88C6-B65742FE383D}"/>
              </a:ext>
            </a:extLst>
          </p:cNvPr>
          <p:cNvSpPr>
            <a:spLocks noGrp="1"/>
          </p:cNvSpPr>
          <p:nvPr>
            <p:ph idx="1"/>
          </p:nvPr>
        </p:nvSpPr>
        <p:spPr>
          <a:xfrm>
            <a:off x="838200" y="2689225"/>
            <a:ext cx="10515600" cy="3041015"/>
          </a:xfrm>
        </p:spPr>
        <p:txBody>
          <a:bodyPr/>
          <a:lstStyle/>
          <a:p>
            <a:r>
              <a:rPr lang="en-IN" dirty="0"/>
              <a:t>A stair is defined as a sequence of steps and it is provided to afford the means of ascent and descent between the floors or landing. </a:t>
            </a:r>
          </a:p>
          <a:p>
            <a:pPr marL="0" indent="0">
              <a:buNone/>
            </a:pPr>
            <a:endParaRPr lang="en-IN" dirty="0"/>
          </a:p>
        </p:txBody>
      </p:sp>
    </p:spTree>
    <p:extLst>
      <p:ext uri="{BB962C8B-B14F-4D97-AF65-F5344CB8AC3E}">
        <p14:creationId xmlns:p14="http://schemas.microsoft.com/office/powerpoint/2010/main" val="3442001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Ups &amp; Downs of Staircase Renovation - Fairmarket">
            <a:extLst>
              <a:ext uri="{FF2B5EF4-FFF2-40B4-BE49-F238E27FC236}">
                <a16:creationId xmlns:a16="http://schemas.microsoft.com/office/drawing/2014/main" id="{42C27654-9EF8-41BE-8B4D-43F351FF6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3840" y="461645"/>
            <a:ext cx="7620000" cy="528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207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8228F-80B7-41C1-9537-EB480AD7FB25}"/>
              </a:ext>
            </a:extLst>
          </p:cNvPr>
          <p:cNvSpPr>
            <a:spLocks noGrp="1"/>
          </p:cNvSpPr>
          <p:nvPr>
            <p:ph type="title"/>
          </p:nvPr>
        </p:nvSpPr>
        <p:spPr/>
        <p:txBody>
          <a:bodyPr/>
          <a:lstStyle/>
          <a:p>
            <a:pPr algn="r"/>
            <a:r>
              <a:rPr lang="en-IN" dirty="0"/>
              <a:t>TECHNICAL TERMS</a:t>
            </a:r>
          </a:p>
        </p:txBody>
      </p:sp>
      <p:sp>
        <p:nvSpPr>
          <p:cNvPr id="3" name="Content Placeholder 2">
            <a:extLst>
              <a:ext uri="{FF2B5EF4-FFF2-40B4-BE49-F238E27FC236}">
                <a16:creationId xmlns:a16="http://schemas.microsoft.com/office/drawing/2014/main" id="{B9073668-F429-4C5D-BE89-65262139ED24}"/>
              </a:ext>
            </a:extLst>
          </p:cNvPr>
          <p:cNvSpPr>
            <a:spLocks noGrp="1"/>
          </p:cNvSpPr>
          <p:nvPr>
            <p:ph idx="1"/>
          </p:nvPr>
        </p:nvSpPr>
        <p:spPr>
          <a:xfrm>
            <a:off x="487680" y="1290320"/>
            <a:ext cx="10866120" cy="4886643"/>
          </a:xfrm>
        </p:spPr>
        <p:txBody>
          <a:bodyPr>
            <a:normAutofit/>
          </a:bodyPr>
          <a:lstStyle/>
          <a:p>
            <a:pPr marL="514350" indent="-514350">
              <a:buAutoNum type="arabicPeriod"/>
            </a:pPr>
            <a:r>
              <a:rPr lang="en-IN" dirty="0"/>
              <a:t>Baluster 		10. Rise 		  13. Soffit		16. Tread</a:t>
            </a:r>
          </a:p>
          <a:p>
            <a:pPr marL="514350" indent="-514350">
              <a:buAutoNum type="arabicPeriod"/>
            </a:pPr>
            <a:r>
              <a:rPr lang="en-IN" dirty="0"/>
              <a:t>Flight 		11. Run		  14. step		17. Walking line</a:t>
            </a:r>
          </a:p>
          <a:p>
            <a:pPr marL="514350" indent="-514350">
              <a:buAutoNum type="arabicPeriod"/>
            </a:pPr>
            <a:r>
              <a:rPr lang="en-IN" dirty="0"/>
              <a:t>Going 		12. Scotia		  15. Waist</a:t>
            </a:r>
          </a:p>
          <a:p>
            <a:pPr marL="514350" indent="-514350">
              <a:buAutoNum type="arabicPeriod"/>
            </a:pPr>
            <a:r>
              <a:rPr lang="en-IN" dirty="0"/>
              <a:t>Handrail </a:t>
            </a:r>
          </a:p>
          <a:p>
            <a:pPr marL="514350" indent="-514350">
              <a:buAutoNum type="arabicPeriod"/>
            </a:pPr>
            <a:r>
              <a:rPr lang="en-IN" dirty="0"/>
              <a:t>Headroom </a:t>
            </a:r>
          </a:p>
          <a:p>
            <a:pPr marL="514350" indent="-514350">
              <a:buAutoNum type="arabicPeriod"/>
            </a:pPr>
            <a:r>
              <a:rPr lang="en-IN" dirty="0"/>
              <a:t>Landing </a:t>
            </a:r>
          </a:p>
          <a:p>
            <a:pPr marL="514350" indent="-514350">
              <a:buAutoNum type="arabicPeriod"/>
            </a:pPr>
            <a:r>
              <a:rPr lang="en-IN" dirty="0"/>
              <a:t>Newel post </a:t>
            </a:r>
          </a:p>
          <a:p>
            <a:pPr marL="514350" indent="-514350">
              <a:buAutoNum type="arabicPeriod"/>
            </a:pPr>
            <a:r>
              <a:rPr lang="en-IN" dirty="0"/>
              <a:t>Nosing </a:t>
            </a:r>
          </a:p>
          <a:p>
            <a:pPr marL="514350" indent="-514350">
              <a:buAutoNum type="arabicPeriod"/>
            </a:pPr>
            <a:r>
              <a:rPr lang="en-IN" dirty="0"/>
              <a:t>Pitch </a:t>
            </a:r>
          </a:p>
        </p:txBody>
      </p:sp>
      <p:pic>
        <p:nvPicPr>
          <p:cNvPr id="2052" name="Picture 4" descr="Stair Cases and Important Points for a Good Stair">
            <a:extLst>
              <a:ext uri="{FF2B5EF4-FFF2-40B4-BE49-F238E27FC236}">
                <a16:creationId xmlns:a16="http://schemas.microsoft.com/office/drawing/2014/main" id="{5A6A8BF9-0A7B-4017-97C4-15BAF7EEE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5226" y="3429000"/>
            <a:ext cx="6929906" cy="3231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8791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C6C9A-F8F3-4254-AD88-1803684CEB3E}"/>
              </a:ext>
            </a:extLst>
          </p:cNvPr>
          <p:cNvSpPr>
            <a:spLocks noGrp="1"/>
          </p:cNvSpPr>
          <p:nvPr>
            <p:ph type="title"/>
          </p:nvPr>
        </p:nvSpPr>
        <p:spPr/>
        <p:txBody>
          <a:bodyPr/>
          <a:lstStyle/>
          <a:p>
            <a:pPr algn="r"/>
            <a:r>
              <a:rPr lang="en-IN" dirty="0"/>
              <a:t>TYPES OF STAIRS</a:t>
            </a:r>
          </a:p>
        </p:txBody>
      </p:sp>
      <p:sp>
        <p:nvSpPr>
          <p:cNvPr id="3" name="Content Placeholder 2">
            <a:extLst>
              <a:ext uri="{FF2B5EF4-FFF2-40B4-BE49-F238E27FC236}">
                <a16:creationId xmlns:a16="http://schemas.microsoft.com/office/drawing/2014/main" id="{D82C7C9C-7CFB-4885-B108-2D4A30E92B05}"/>
              </a:ext>
            </a:extLst>
          </p:cNvPr>
          <p:cNvSpPr>
            <a:spLocks noGrp="1"/>
          </p:cNvSpPr>
          <p:nvPr>
            <p:ph idx="1"/>
          </p:nvPr>
        </p:nvSpPr>
        <p:spPr/>
        <p:txBody>
          <a:bodyPr/>
          <a:lstStyle/>
          <a:p>
            <a:r>
              <a:rPr lang="en-IN" dirty="0"/>
              <a:t>Straight stairs</a:t>
            </a:r>
          </a:p>
          <a:p>
            <a:endParaRPr lang="en-IN" dirty="0"/>
          </a:p>
          <a:p>
            <a:r>
              <a:rPr lang="en-IN" dirty="0"/>
              <a:t>Turning stairs</a:t>
            </a:r>
          </a:p>
          <a:p>
            <a:endParaRPr lang="en-IN" dirty="0"/>
          </a:p>
          <a:p>
            <a:r>
              <a:rPr lang="en-IN" dirty="0"/>
              <a:t>Circular or helical or spiral stairs</a:t>
            </a:r>
          </a:p>
          <a:p>
            <a:endParaRPr lang="en-IN" dirty="0"/>
          </a:p>
          <a:p>
            <a:r>
              <a:rPr lang="en-IN" dirty="0"/>
              <a:t>Geometrical stairs</a:t>
            </a:r>
          </a:p>
        </p:txBody>
      </p:sp>
    </p:spTree>
    <p:extLst>
      <p:ext uri="{BB962C8B-B14F-4D97-AF65-F5344CB8AC3E}">
        <p14:creationId xmlns:p14="http://schemas.microsoft.com/office/powerpoint/2010/main" val="1409026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6B1F-7BFA-487E-B021-C7D6466527C1}"/>
              </a:ext>
            </a:extLst>
          </p:cNvPr>
          <p:cNvSpPr>
            <a:spLocks noGrp="1"/>
          </p:cNvSpPr>
          <p:nvPr>
            <p:ph type="title"/>
          </p:nvPr>
        </p:nvSpPr>
        <p:spPr/>
        <p:txBody>
          <a:bodyPr/>
          <a:lstStyle/>
          <a:p>
            <a:pPr algn="r"/>
            <a:r>
              <a:rPr lang="en-IN" dirty="0"/>
              <a:t>Straight stairs</a:t>
            </a:r>
          </a:p>
        </p:txBody>
      </p:sp>
      <p:sp>
        <p:nvSpPr>
          <p:cNvPr id="3" name="Content Placeholder 2">
            <a:extLst>
              <a:ext uri="{FF2B5EF4-FFF2-40B4-BE49-F238E27FC236}">
                <a16:creationId xmlns:a16="http://schemas.microsoft.com/office/drawing/2014/main" id="{46E10003-F6ED-4727-ADF2-B4F210FA31DB}"/>
              </a:ext>
            </a:extLst>
          </p:cNvPr>
          <p:cNvSpPr>
            <a:spLocks noGrp="1"/>
          </p:cNvSpPr>
          <p:nvPr>
            <p:ph idx="1"/>
          </p:nvPr>
        </p:nvSpPr>
        <p:spPr>
          <a:xfrm>
            <a:off x="5059680" y="1825625"/>
            <a:ext cx="6294120" cy="4351338"/>
          </a:xfrm>
        </p:spPr>
        <p:txBody>
          <a:bodyPr/>
          <a:lstStyle/>
          <a:p>
            <a:r>
              <a:rPr lang="en-IN" dirty="0"/>
              <a:t>All steps lead in one direction only.</a:t>
            </a:r>
          </a:p>
          <a:p>
            <a:endParaRPr lang="en-IN" dirty="0"/>
          </a:p>
          <a:p>
            <a:r>
              <a:rPr lang="en-IN" dirty="0"/>
              <a:t>Has one or more flights when the space available for staircase is long but narrow in width.</a:t>
            </a:r>
          </a:p>
        </p:txBody>
      </p:sp>
      <p:pic>
        <p:nvPicPr>
          <p:cNvPr id="3074" name="Picture 2" descr="Top View And Front View Of A Straight Staircase Royalty Free Cliparts,  Vectors, And Stock Illustration. Image 44662241.">
            <a:extLst>
              <a:ext uri="{FF2B5EF4-FFF2-40B4-BE49-F238E27FC236}">
                <a16:creationId xmlns:a16="http://schemas.microsoft.com/office/drawing/2014/main" id="{E201DE8C-45C2-4CB9-A186-7C9B41A60FE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0" y="1367790"/>
            <a:ext cx="5116780" cy="5125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75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B39C-CAF7-480C-8185-E6C88568C6A2}"/>
              </a:ext>
            </a:extLst>
          </p:cNvPr>
          <p:cNvSpPr>
            <a:spLocks noGrp="1"/>
          </p:cNvSpPr>
          <p:nvPr>
            <p:ph type="title"/>
          </p:nvPr>
        </p:nvSpPr>
        <p:spPr/>
        <p:txBody>
          <a:bodyPr/>
          <a:lstStyle/>
          <a:p>
            <a:r>
              <a:rPr lang="en-IN" dirty="0">
                <a:solidFill>
                  <a:srgbClr val="00B0F0"/>
                </a:solidFill>
              </a:rPr>
              <a:t>Wood or timber lintels</a:t>
            </a:r>
          </a:p>
        </p:txBody>
      </p:sp>
      <p:sp>
        <p:nvSpPr>
          <p:cNvPr id="3" name="Content Placeholder 2">
            <a:extLst>
              <a:ext uri="{FF2B5EF4-FFF2-40B4-BE49-F238E27FC236}">
                <a16:creationId xmlns:a16="http://schemas.microsoft.com/office/drawing/2014/main" id="{D57904F7-10E0-4AFF-9274-830A8F7337D1}"/>
              </a:ext>
            </a:extLst>
          </p:cNvPr>
          <p:cNvSpPr>
            <a:spLocks noGrp="1"/>
          </p:cNvSpPr>
          <p:nvPr>
            <p:ph idx="1"/>
          </p:nvPr>
        </p:nvSpPr>
        <p:spPr>
          <a:xfrm>
            <a:off x="838199" y="2057293"/>
            <a:ext cx="6456681" cy="4119670"/>
          </a:xfrm>
        </p:spPr>
        <p:txBody>
          <a:bodyPr/>
          <a:lstStyle/>
          <a:p>
            <a:r>
              <a:rPr lang="en-IN" dirty="0"/>
              <a:t>These lintels consists of pieces of timber which are placed across the opening. </a:t>
            </a:r>
          </a:p>
          <a:p>
            <a:endParaRPr lang="en-IN" dirty="0"/>
          </a:p>
        </p:txBody>
      </p:sp>
      <p:pic>
        <p:nvPicPr>
          <p:cNvPr id="1026" name="Picture 2" descr="Timber Lintel above door frame. Wood features in interior. | Rustic doors,  House in the woods, Exposed brick">
            <a:extLst>
              <a:ext uri="{FF2B5EF4-FFF2-40B4-BE49-F238E27FC236}">
                <a16:creationId xmlns:a16="http://schemas.microsoft.com/office/drawing/2014/main" id="{3D1798F4-5505-4A48-B17A-53740E0E1C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6248" y="1292860"/>
            <a:ext cx="3753104" cy="4691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6548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4739-E185-42B4-A4C3-8A80D8E3D978}"/>
              </a:ext>
            </a:extLst>
          </p:cNvPr>
          <p:cNvSpPr>
            <a:spLocks noGrp="1"/>
          </p:cNvSpPr>
          <p:nvPr>
            <p:ph type="title"/>
          </p:nvPr>
        </p:nvSpPr>
        <p:spPr/>
        <p:txBody>
          <a:bodyPr/>
          <a:lstStyle/>
          <a:p>
            <a:pPr algn="r"/>
            <a:r>
              <a:rPr lang="en-IN" dirty="0"/>
              <a:t>TURNING STAIRS</a:t>
            </a:r>
          </a:p>
        </p:txBody>
      </p:sp>
      <p:sp>
        <p:nvSpPr>
          <p:cNvPr id="3" name="Content Placeholder 2">
            <a:extLst>
              <a:ext uri="{FF2B5EF4-FFF2-40B4-BE49-F238E27FC236}">
                <a16:creationId xmlns:a16="http://schemas.microsoft.com/office/drawing/2014/main" id="{B60A64A6-A17B-4777-8953-AF84ACA7F869}"/>
              </a:ext>
            </a:extLst>
          </p:cNvPr>
          <p:cNvSpPr>
            <a:spLocks noGrp="1"/>
          </p:cNvSpPr>
          <p:nvPr>
            <p:ph idx="1"/>
          </p:nvPr>
        </p:nvSpPr>
        <p:spPr>
          <a:xfrm>
            <a:off x="7396480" y="1825625"/>
            <a:ext cx="3957320" cy="4351338"/>
          </a:xfrm>
        </p:spPr>
        <p:txBody>
          <a:bodyPr/>
          <a:lstStyle/>
          <a:p>
            <a:r>
              <a:rPr lang="en-IN" dirty="0"/>
              <a:t>The flights take turn.</a:t>
            </a:r>
          </a:p>
          <a:p>
            <a:endParaRPr lang="en-IN" dirty="0"/>
          </a:p>
          <a:p>
            <a:r>
              <a:rPr lang="en-IN" dirty="0"/>
              <a:t>Types of turning stairs:</a:t>
            </a:r>
          </a:p>
          <a:p>
            <a:pPr>
              <a:buFont typeface="Wingdings" panose="05000000000000000000" pitchFamily="2" charset="2"/>
              <a:buChar char="Ø"/>
            </a:pPr>
            <a:r>
              <a:rPr lang="en-IN" dirty="0"/>
              <a:t>Quarter turn stairs</a:t>
            </a:r>
          </a:p>
          <a:p>
            <a:pPr>
              <a:buFont typeface="Wingdings" panose="05000000000000000000" pitchFamily="2" charset="2"/>
              <a:buChar char="Ø"/>
            </a:pPr>
            <a:r>
              <a:rPr lang="en-IN" dirty="0"/>
              <a:t>Half turn stairs</a:t>
            </a:r>
          </a:p>
          <a:p>
            <a:pPr>
              <a:buFont typeface="Wingdings" panose="05000000000000000000" pitchFamily="2" charset="2"/>
              <a:buChar char="Ø"/>
            </a:pPr>
            <a:r>
              <a:rPr lang="en-IN" dirty="0"/>
              <a:t>Three quarter turn stair</a:t>
            </a:r>
          </a:p>
        </p:txBody>
      </p:sp>
    </p:spTree>
    <p:extLst>
      <p:ext uri="{BB962C8B-B14F-4D97-AF65-F5344CB8AC3E}">
        <p14:creationId xmlns:p14="http://schemas.microsoft.com/office/powerpoint/2010/main" val="2243625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7123F9-19A7-47F5-A400-DF37AEB88D59}"/>
              </a:ext>
            </a:extLst>
          </p:cNvPr>
          <p:cNvSpPr>
            <a:spLocks noGrp="1"/>
          </p:cNvSpPr>
          <p:nvPr>
            <p:ph idx="1"/>
          </p:nvPr>
        </p:nvSpPr>
        <p:spPr>
          <a:xfrm>
            <a:off x="7437120" y="447040"/>
            <a:ext cx="4488180" cy="6075680"/>
          </a:xfrm>
        </p:spPr>
        <p:txBody>
          <a:bodyPr/>
          <a:lstStyle/>
          <a:p>
            <a:pPr marL="0" indent="0" algn="just">
              <a:buNone/>
            </a:pPr>
            <a:r>
              <a:rPr lang="en-IN" dirty="0"/>
              <a:t>Quarter-turn stairs: </a:t>
            </a:r>
          </a:p>
          <a:p>
            <a:pPr marL="0" indent="0" algn="just">
              <a:buNone/>
            </a:pPr>
            <a:endParaRPr lang="en-IN" dirty="0"/>
          </a:p>
          <a:p>
            <a:pPr marL="0" indent="0" algn="just">
              <a:buNone/>
            </a:pPr>
            <a:r>
              <a:rPr lang="en-IN" dirty="0"/>
              <a:t>A stair turning through right angle is known as quarter turn stair.</a:t>
            </a:r>
          </a:p>
          <a:p>
            <a:pPr marL="0" indent="0" algn="just">
              <a:buNone/>
            </a:pPr>
            <a:endParaRPr lang="en-IN" dirty="0"/>
          </a:p>
          <a:p>
            <a:pPr marL="0" indent="0" algn="just">
              <a:buNone/>
            </a:pPr>
            <a:r>
              <a:rPr lang="en-IN" dirty="0"/>
              <a:t>It is also known as bifurcated stair.</a:t>
            </a:r>
          </a:p>
          <a:p>
            <a:pPr marL="0" indent="0" algn="just">
              <a:buNone/>
            </a:pPr>
            <a:endParaRPr lang="en-IN" dirty="0"/>
          </a:p>
          <a:p>
            <a:pPr marL="0" indent="0" algn="just">
              <a:buNone/>
            </a:pPr>
            <a:r>
              <a:rPr lang="en-IN" dirty="0"/>
              <a:t>This type of stair is commonly used in the public building near their entrance hall.</a:t>
            </a:r>
          </a:p>
        </p:txBody>
      </p:sp>
      <p:pic>
        <p:nvPicPr>
          <p:cNvPr id="4" name="Picture 2" descr="The 24 Types of Staircases That You Need to Know">
            <a:extLst>
              <a:ext uri="{FF2B5EF4-FFF2-40B4-BE49-F238E27FC236}">
                <a16:creationId xmlns:a16="http://schemas.microsoft.com/office/drawing/2014/main" id="{05A54ECA-3695-486A-8356-E47F144D2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1837373"/>
            <a:ext cx="6948346" cy="4634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83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6F9F67-6024-419E-B6F5-9860E3112BCE}"/>
              </a:ext>
            </a:extLst>
          </p:cNvPr>
          <p:cNvSpPr>
            <a:spLocks noGrp="1"/>
          </p:cNvSpPr>
          <p:nvPr>
            <p:ph idx="1"/>
          </p:nvPr>
        </p:nvSpPr>
        <p:spPr>
          <a:xfrm>
            <a:off x="441960" y="404812"/>
            <a:ext cx="7462520" cy="6048376"/>
          </a:xfrm>
        </p:spPr>
        <p:txBody>
          <a:bodyPr/>
          <a:lstStyle/>
          <a:p>
            <a:pPr marL="0" indent="0">
              <a:buNone/>
            </a:pPr>
            <a:r>
              <a:rPr lang="en-IN" dirty="0"/>
              <a:t>Half –turn stairs</a:t>
            </a:r>
          </a:p>
          <a:p>
            <a:r>
              <a:rPr lang="en-IN" dirty="0"/>
              <a:t>Two or more flights</a:t>
            </a:r>
          </a:p>
          <a:p>
            <a:r>
              <a:rPr lang="en-IN" dirty="0"/>
              <a:t>Directions reversed at next floor</a:t>
            </a:r>
          </a:p>
          <a:p>
            <a:r>
              <a:rPr lang="en-IN" dirty="0"/>
              <a:t>Direction change facilitated by landing</a:t>
            </a:r>
          </a:p>
          <a:p>
            <a:r>
              <a:rPr lang="en-IN" dirty="0"/>
              <a:t>Landing width may be equal to width of stair wall</a:t>
            </a:r>
          </a:p>
          <a:p>
            <a:r>
              <a:rPr lang="en-IN" dirty="0"/>
              <a:t>Steps/winders may also be used instead of landing</a:t>
            </a:r>
          </a:p>
          <a:p>
            <a:r>
              <a:rPr lang="en-IN" dirty="0"/>
              <a:t>More or less equal risers in two main flights</a:t>
            </a:r>
          </a:p>
          <a:p>
            <a:r>
              <a:rPr lang="en-IN" dirty="0"/>
              <a:t>Most common types of stair </a:t>
            </a:r>
          </a:p>
          <a:p>
            <a:pPr marL="0" indent="0">
              <a:buNone/>
            </a:pPr>
            <a:r>
              <a:rPr lang="en-IN" dirty="0"/>
              <a:t>           Dog- legged or open newel stairs</a:t>
            </a:r>
          </a:p>
        </p:txBody>
      </p:sp>
      <p:pic>
        <p:nvPicPr>
          <p:cNvPr id="5122" name="Picture 2" descr="Half-turn staircase - Broadleaf Timber - traditional / wooden frame / glass  steps">
            <a:extLst>
              <a:ext uri="{FF2B5EF4-FFF2-40B4-BE49-F238E27FC236}">
                <a16:creationId xmlns:a16="http://schemas.microsoft.com/office/drawing/2014/main" id="{9FD0499D-8B6B-4990-994A-52CF9DC59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4828" y="1690688"/>
            <a:ext cx="340042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4440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D00EBD-7CDE-45D1-95A6-13DD843DDADB}"/>
              </a:ext>
            </a:extLst>
          </p:cNvPr>
          <p:cNvSpPr>
            <a:spLocks noGrp="1"/>
          </p:cNvSpPr>
          <p:nvPr>
            <p:ph idx="1"/>
          </p:nvPr>
        </p:nvSpPr>
        <p:spPr>
          <a:xfrm>
            <a:off x="838200" y="419101"/>
            <a:ext cx="6348413" cy="5757862"/>
          </a:xfrm>
        </p:spPr>
        <p:txBody>
          <a:bodyPr/>
          <a:lstStyle/>
          <a:p>
            <a:pPr marL="0" indent="0">
              <a:buNone/>
            </a:pPr>
            <a:r>
              <a:rPr lang="en-IN" dirty="0"/>
              <a:t>Three quarter turn stairs</a:t>
            </a:r>
          </a:p>
          <a:p>
            <a:r>
              <a:rPr lang="en-IN" dirty="0"/>
              <a:t>A stair turning through three right angles is known as a three quarter turn stair. </a:t>
            </a:r>
          </a:p>
          <a:p>
            <a:endParaRPr lang="en-IN" dirty="0"/>
          </a:p>
          <a:p>
            <a:r>
              <a:rPr lang="en-IN" dirty="0"/>
              <a:t>This type of stair is used when the length of the stair is limited and when the vertical distance between the two floors is quite large.</a:t>
            </a:r>
          </a:p>
        </p:txBody>
      </p:sp>
      <p:pic>
        <p:nvPicPr>
          <p:cNvPr id="7170" name="Picture 2" descr="40 Three-Quarter Turn Staircase (Photos) - Home Stratosphere">
            <a:extLst>
              <a:ext uri="{FF2B5EF4-FFF2-40B4-BE49-F238E27FC236}">
                <a16:creationId xmlns:a16="http://schemas.microsoft.com/office/drawing/2014/main" id="{D05644C5-AF14-4BAE-BFC1-452033990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76" y="419101"/>
            <a:ext cx="4205106" cy="5757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9340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95B6-4215-4F80-831E-F9A80F4B7BB8}"/>
              </a:ext>
            </a:extLst>
          </p:cNvPr>
          <p:cNvSpPr>
            <a:spLocks noGrp="1"/>
          </p:cNvSpPr>
          <p:nvPr>
            <p:ph type="title"/>
          </p:nvPr>
        </p:nvSpPr>
        <p:spPr/>
        <p:txBody>
          <a:bodyPr/>
          <a:lstStyle/>
          <a:p>
            <a:r>
              <a:rPr lang="en-IN" dirty="0"/>
              <a:t>CIRCULAR OR HELICAL OR SPIRAL STAIRS</a:t>
            </a:r>
          </a:p>
        </p:txBody>
      </p:sp>
      <p:sp>
        <p:nvSpPr>
          <p:cNvPr id="3" name="Content Placeholder 2">
            <a:extLst>
              <a:ext uri="{FF2B5EF4-FFF2-40B4-BE49-F238E27FC236}">
                <a16:creationId xmlns:a16="http://schemas.microsoft.com/office/drawing/2014/main" id="{2A25BD65-627C-4945-9E25-A09699BB427A}"/>
              </a:ext>
            </a:extLst>
          </p:cNvPr>
          <p:cNvSpPr>
            <a:spLocks noGrp="1"/>
          </p:cNvSpPr>
          <p:nvPr>
            <p:ph idx="1"/>
          </p:nvPr>
        </p:nvSpPr>
        <p:spPr>
          <a:xfrm>
            <a:off x="838200" y="1825624"/>
            <a:ext cx="6905625" cy="4762499"/>
          </a:xfrm>
        </p:spPr>
        <p:txBody>
          <a:bodyPr>
            <a:normAutofit/>
          </a:bodyPr>
          <a:lstStyle/>
          <a:p>
            <a:r>
              <a:rPr lang="en-IN" dirty="0"/>
              <a:t>The flights consists of winders only and they may be continued through any desired number of turns.</a:t>
            </a:r>
          </a:p>
          <a:p>
            <a:r>
              <a:rPr lang="en-IN" dirty="0"/>
              <a:t>A spiral stair may be constructed of cast iron, mild steel or concrete. </a:t>
            </a:r>
          </a:p>
          <a:p>
            <a:r>
              <a:rPr lang="en-IN" dirty="0"/>
              <a:t>For concrete spiral stairs the steel reinforcement is heavy and formwork is complicated.</a:t>
            </a:r>
          </a:p>
          <a:p>
            <a:r>
              <a:rPr lang="en-IN" dirty="0"/>
              <a:t>The core of stair may be solid or hollow and stair may be provided with cut or closed strings.</a:t>
            </a:r>
          </a:p>
        </p:txBody>
      </p:sp>
      <p:pic>
        <p:nvPicPr>
          <p:cNvPr id="8194" name="Picture 2" descr="Iron Spiral Stairs, Rs 40000 /piece Y. S. Khan Steel Works | ID: 14286113733">
            <a:extLst>
              <a:ext uri="{FF2B5EF4-FFF2-40B4-BE49-F238E27FC236}">
                <a16:creationId xmlns:a16="http://schemas.microsoft.com/office/drawing/2014/main" id="{24BA63B2-60E8-418E-BFFC-FCC2539B4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1730375"/>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698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F3710-0EA6-49DA-B3A4-587D6E14075D}"/>
              </a:ext>
            </a:extLst>
          </p:cNvPr>
          <p:cNvSpPr>
            <a:spLocks noGrp="1"/>
          </p:cNvSpPr>
          <p:nvPr>
            <p:ph type="title"/>
          </p:nvPr>
        </p:nvSpPr>
        <p:spPr/>
        <p:txBody>
          <a:bodyPr/>
          <a:lstStyle/>
          <a:p>
            <a:r>
              <a:rPr lang="en-IN" dirty="0"/>
              <a:t>GEOMETRICAL STAIRS</a:t>
            </a:r>
          </a:p>
        </p:txBody>
      </p:sp>
      <p:sp>
        <p:nvSpPr>
          <p:cNvPr id="3" name="Content Placeholder 2">
            <a:extLst>
              <a:ext uri="{FF2B5EF4-FFF2-40B4-BE49-F238E27FC236}">
                <a16:creationId xmlns:a16="http://schemas.microsoft.com/office/drawing/2014/main" id="{9732B8FC-9DD4-446F-8706-8F38795CE329}"/>
              </a:ext>
            </a:extLst>
          </p:cNvPr>
          <p:cNvSpPr>
            <a:spLocks noGrp="1"/>
          </p:cNvSpPr>
          <p:nvPr>
            <p:ph idx="1"/>
          </p:nvPr>
        </p:nvSpPr>
        <p:spPr/>
        <p:txBody>
          <a:bodyPr/>
          <a:lstStyle/>
          <a:p>
            <a:r>
              <a:rPr lang="en-IN" dirty="0"/>
              <a:t>These stairs have any geometrical shape and they require no newel posts. The handrail of the geometrical stair continuous without any interruption and without any </a:t>
            </a:r>
            <a:r>
              <a:rPr lang="en-IN"/>
              <a:t>angular turns.</a:t>
            </a:r>
          </a:p>
        </p:txBody>
      </p:sp>
    </p:spTree>
    <p:extLst>
      <p:ext uri="{BB962C8B-B14F-4D97-AF65-F5344CB8AC3E}">
        <p14:creationId xmlns:p14="http://schemas.microsoft.com/office/powerpoint/2010/main" val="34006176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IN" sz="6600" b="1" dirty="0">
                <a:solidFill>
                  <a:schemeClr val="accent5">
                    <a:lumMod val="50000"/>
                  </a:schemeClr>
                </a:solidFill>
                <a:latin typeface="Arial" panose="020B0604020202020204" pitchFamily="34" charset="0"/>
                <a:cs typeface="Arial" panose="020B0604020202020204" pitchFamily="34" charset="0"/>
              </a:rPr>
              <a:t>FLOORING</a:t>
            </a:r>
          </a:p>
        </p:txBody>
      </p:sp>
      <p:sp>
        <p:nvSpPr>
          <p:cNvPr id="3" name="Content Placeholder 2"/>
          <p:cNvSpPr>
            <a:spLocks noGrp="1"/>
          </p:cNvSpPr>
          <p:nvPr>
            <p:ph idx="1"/>
          </p:nvPr>
        </p:nvSpPr>
        <p:spPr/>
        <p:txBody>
          <a:bodyPr vert="horz" lIns="0" tIns="45720" rIns="0" bIns="45720" rtlCol="0">
            <a:noAutofit/>
          </a:bodyPr>
          <a:lstStyle/>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Purpose of flooring is to get a good hard, level and beautiful surface for living.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The floors directly resting on the ground are known as ground floors while the floors of each storey are known as upper floors.</a:t>
            </a:r>
            <a:endParaRPr lang="en-IN" sz="2400" dirty="0">
              <a:solidFill>
                <a:schemeClr val="tx1"/>
              </a:solidFill>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60F609A6-D7BE-4597-A4C2-174648ED5809}" type="datetime1">
              <a:rPr lang="en-IN" smtClean="0"/>
              <a:t>19-11-2023</a:t>
            </a:fld>
            <a:endParaRPr lang="en-IN"/>
          </a:p>
        </p:txBody>
      </p:sp>
      <p:sp>
        <p:nvSpPr>
          <p:cNvPr id="5" name="Footer Placeholder 4"/>
          <p:cNvSpPr>
            <a:spLocks noGrp="1"/>
          </p:cNvSpPr>
          <p:nvPr>
            <p:ph type="ftr" sz="quarter" idx="11"/>
          </p:nvPr>
        </p:nvSpPr>
        <p:spPr/>
        <p:txBody>
          <a:bodyPr/>
          <a:lstStyle/>
          <a:p>
            <a:r>
              <a:rPr lang="en-IN"/>
              <a:t>GVPCE(A)</a:t>
            </a:r>
          </a:p>
        </p:txBody>
      </p:sp>
      <p:sp>
        <p:nvSpPr>
          <p:cNvPr id="6" name="Slide Number Placeholder 5"/>
          <p:cNvSpPr>
            <a:spLocks noGrp="1"/>
          </p:cNvSpPr>
          <p:nvPr>
            <p:ph type="sldNum" sz="quarter" idx="12"/>
          </p:nvPr>
        </p:nvSpPr>
        <p:spPr/>
        <p:txBody>
          <a:bodyPr/>
          <a:lstStyle/>
          <a:p>
            <a:fld id="{BF351952-FCC5-4298-B703-2A3DF17613DC}" type="slidenum">
              <a:rPr lang="en-IN" smtClean="0"/>
              <a:t>56</a:t>
            </a:fld>
            <a:endParaRPr lang="en-IN"/>
          </a:p>
        </p:txBody>
      </p:sp>
    </p:spTree>
    <p:extLst>
      <p:ext uri="{BB962C8B-B14F-4D97-AF65-F5344CB8AC3E}">
        <p14:creationId xmlns:p14="http://schemas.microsoft.com/office/powerpoint/2010/main" val="18491183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083" y="141378"/>
            <a:ext cx="10058400" cy="584921"/>
          </a:xfrm>
        </p:spPr>
        <p:txBody>
          <a:bodyPr>
            <a:normAutofit fontScale="90000"/>
          </a:bodyPr>
          <a:lstStyle/>
          <a:p>
            <a:pPr algn="r"/>
            <a:r>
              <a:rPr lang="en-US" sz="3600" b="1" dirty="0">
                <a:solidFill>
                  <a:schemeClr val="accent5">
                    <a:lumMod val="50000"/>
                  </a:schemeClr>
                </a:solidFill>
                <a:latin typeface="Arial" panose="020B0604020202020204" pitchFamily="34" charset="0"/>
                <a:cs typeface="Arial" panose="020B0604020202020204" pitchFamily="34" charset="0"/>
              </a:rPr>
              <a:t>GROUND FLOOR</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07368" y="692696"/>
            <a:ext cx="11089232" cy="3851880"/>
          </a:xfrm>
        </p:spPr>
        <p:txBody>
          <a:bodyPr vert="horz" lIns="0" tIns="45720" rIns="0" bIns="45720" rtlCol="0">
            <a:noAutofit/>
          </a:bodyPr>
          <a:lstStyle/>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Apart from giving good finished surface, these floors should have good damp resistance.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The ground surface is rammed well and a layer of red earth or sand is placed which is compacted.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A layer of broken bricks, stones etc. is provided up to 150 mm below floor finish level and rammed.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While ramming the surface is kept moist to get good compaction.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Then 1 : 4 : 8 concrete of 100 to 150 mm thickness is provided as base course. Over this bed floor finish is laid.</a:t>
            </a:r>
          </a:p>
          <a:p>
            <a:pPr algn="just">
              <a:lnSpc>
                <a:spcPct val="150000"/>
              </a:lnSpc>
              <a:buClrTx/>
              <a:buFont typeface="Wingdings" panose="05000000000000000000" pitchFamily="2" charset="2"/>
              <a:buChar char="Ø"/>
            </a:pPr>
            <a:endParaRPr lang="en-IN" sz="2400" dirty="0">
              <a:solidFill>
                <a:schemeClr val="tx1"/>
              </a:solidFill>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D62F9739-0C64-4A2E-8CA0-2F9D5857F9D9}" type="datetime1">
              <a:rPr lang="en-IN" smtClean="0"/>
              <a:t>19-11-2023</a:t>
            </a:fld>
            <a:endParaRPr lang="en-IN"/>
          </a:p>
        </p:txBody>
      </p:sp>
      <p:sp>
        <p:nvSpPr>
          <p:cNvPr id="5" name="Footer Placeholder 4"/>
          <p:cNvSpPr>
            <a:spLocks noGrp="1"/>
          </p:cNvSpPr>
          <p:nvPr>
            <p:ph type="ftr" sz="quarter" idx="11"/>
          </p:nvPr>
        </p:nvSpPr>
        <p:spPr/>
        <p:txBody>
          <a:bodyPr/>
          <a:lstStyle/>
          <a:p>
            <a:r>
              <a:rPr lang="en-IN"/>
              <a:t>GVPCE(A)</a:t>
            </a:r>
          </a:p>
        </p:txBody>
      </p:sp>
      <p:sp>
        <p:nvSpPr>
          <p:cNvPr id="6" name="Slide Number Placeholder 5"/>
          <p:cNvSpPr>
            <a:spLocks noGrp="1"/>
          </p:cNvSpPr>
          <p:nvPr>
            <p:ph type="sldNum" sz="quarter" idx="12"/>
          </p:nvPr>
        </p:nvSpPr>
        <p:spPr/>
        <p:txBody>
          <a:bodyPr/>
          <a:lstStyle/>
          <a:p>
            <a:fld id="{BF351952-FCC5-4298-B703-2A3DF17613DC}" type="slidenum">
              <a:rPr lang="en-IN" smtClean="0"/>
              <a:t>57</a:t>
            </a:fld>
            <a:endParaRPr lang="en-IN"/>
          </a:p>
        </p:txBody>
      </p:sp>
    </p:spTree>
    <p:extLst>
      <p:ext uri="{BB962C8B-B14F-4D97-AF65-F5344CB8AC3E}">
        <p14:creationId xmlns:p14="http://schemas.microsoft.com/office/powerpoint/2010/main" val="37462710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pPr algn="ctr"/>
            <a:r>
              <a:rPr lang="en-US" sz="3600" b="1" dirty="0">
                <a:solidFill>
                  <a:schemeClr val="accent5">
                    <a:lumMod val="50000"/>
                  </a:schemeClr>
                </a:solidFill>
                <a:latin typeface="Arial" panose="020B0604020202020204" pitchFamily="34" charset="0"/>
                <a:cs typeface="Arial" panose="020B0604020202020204" pitchFamily="34" charset="0"/>
              </a:rPr>
              <a:t>The types of Flooring used are</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vert="horz" lIns="0" tIns="45720" rIns="0" bIns="45720" numCol="2" rtlCol="0">
            <a:noAutofit/>
          </a:bodyPr>
          <a:lstStyle/>
          <a:p>
            <a:pPr algn="just">
              <a:lnSpc>
                <a:spcPct val="150000"/>
              </a:lnSpc>
              <a:buClrTx/>
              <a:buFont typeface="Wingdings" panose="05000000000000000000" pitchFamily="2" charset="2"/>
              <a:buChar char="Ø"/>
            </a:pPr>
            <a:r>
              <a:rPr lang="en-US" sz="2400" dirty="0">
                <a:latin typeface="Arial" panose="020B0604020202020204" pitchFamily="34" charset="0"/>
                <a:cs typeface="Arial" panose="020B0604020202020204" pitchFamily="34" charset="0"/>
              </a:rPr>
              <a:t> </a:t>
            </a:r>
            <a:r>
              <a:rPr lang="en-US" sz="2400" dirty="0">
                <a:solidFill>
                  <a:schemeClr val="tx1"/>
                </a:solidFill>
                <a:latin typeface="Arial" panose="020B0604020202020204" pitchFamily="34" charset="0"/>
                <a:cs typeface="Arial" panose="020B0604020202020204" pitchFamily="34" charset="0"/>
              </a:rPr>
              <a:t>Mud and moorum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 Brick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 Flag stone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 Cement concrete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 Terrazzo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 Mosaic</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 Marble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 Tiles</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 Timber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 Rubber</a:t>
            </a:r>
          </a:p>
          <a:p>
            <a:pPr algn="just">
              <a:lnSpc>
                <a:spcPct val="150000"/>
              </a:lnSpc>
              <a:buClrTx/>
              <a:buFont typeface="Wingdings" panose="05000000000000000000" pitchFamily="2" charset="2"/>
              <a:buChar char="Ø"/>
            </a:pPr>
            <a:r>
              <a:rPr lang="en-US" sz="2400" dirty="0">
                <a:latin typeface="Arial" panose="020B0604020202020204" pitchFamily="34" charset="0"/>
                <a:cs typeface="Arial" panose="020B0604020202020204" pitchFamily="34" charset="0"/>
              </a:rPr>
              <a:t> </a:t>
            </a:r>
            <a:r>
              <a:rPr lang="en-US" sz="2400" dirty="0">
                <a:solidFill>
                  <a:schemeClr val="tx1"/>
                </a:solidFill>
                <a:latin typeface="Arial" panose="020B0604020202020204" pitchFamily="34" charset="0"/>
                <a:cs typeface="Arial" panose="020B0604020202020204" pitchFamily="34" charset="0"/>
              </a:rPr>
              <a:t>P.V.C.</a:t>
            </a:r>
          </a:p>
          <a:p>
            <a:pPr algn="just">
              <a:lnSpc>
                <a:spcPct val="150000"/>
              </a:lnSpc>
              <a:buClrTx/>
              <a:buFont typeface="Wingdings" panose="05000000000000000000" pitchFamily="2" charset="2"/>
              <a:buChar char="Ø"/>
            </a:pPr>
            <a:endParaRPr lang="en-IN" sz="2400" dirty="0">
              <a:solidFill>
                <a:schemeClr val="tx1"/>
              </a:solidFill>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E99168B4-422A-4735-AE7C-66F418539FF2}" type="datetime1">
              <a:rPr lang="en-IN" smtClean="0"/>
              <a:t>19-11-2023</a:t>
            </a:fld>
            <a:endParaRPr lang="en-IN"/>
          </a:p>
        </p:txBody>
      </p:sp>
      <p:sp>
        <p:nvSpPr>
          <p:cNvPr id="5" name="Footer Placeholder 4"/>
          <p:cNvSpPr>
            <a:spLocks noGrp="1"/>
          </p:cNvSpPr>
          <p:nvPr>
            <p:ph type="ftr" sz="quarter" idx="11"/>
          </p:nvPr>
        </p:nvSpPr>
        <p:spPr/>
        <p:txBody>
          <a:bodyPr/>
          <a:lstStyle/>
          <a:p>
            <a:r>
              <a:rPr lang="en-IN"/>
              <a:t>GVPCE(A)</a:t>
            </a:r>
          </a:p>
        </p:txBody>
      </p:sp>
      <p:sp>
        <p:nvSpPr>
          <p:cNvPr id="6" name="Slide Number Placeholder 5"/>
          <p:cNvSpPr>
            <a:spLocks noGrp="1"/>
          </p:cNvSpPr>
          <p:nvPr>
            <p:ph type="sldNum" sz="quarter" idx="12"/>
          </p:nvPr>
        </p:nvSpPr>
        <p:spPr/>
        <p:txBody>
          <a:bodyPr/>
          <a:lstStyle/>
          <a:p>
            <a:fld id="{BF351952-FCC5-4298-B703-2A3DF17613DC}" type="slidenum">
              <a:rPr lang="en-IN" smtClean="0"/>
              <a:t>58</a:t>
            </a:fld>
            <a:endParaRPr lang="en-IN"/>
          </a:p>
        </p:txBody>
      </p:sp>
    </p:spTree>
    <p:extLst>
      <p:ext uri="{BB962C8B-B14F-4D97-AF65-F5344CB8AC3E}">
        <p14:creationId xmlns:p14="http://schemas.microsoft.com/office/powerpoint/2010/main" val="13999341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pPr algn="ctr"/>
            <a:r>
              <a:rPr lang="en-US" sz="3600" b="1" dirty="0">
                <a:solidFill>
                  <a:schemeClr val="accent5">
                    <a:lumMod val="50000"/>
                  </a:schemeClr>
                </a:solidFill>
                <a:latin typeface="Arial" panose="020B0604020202020204" pitchFamily="34" charset="0"/>
                <a:cs typeface="Arial" panose="020B0604020202020204" pitchFamily="34" charset="0"/>
              </a:rPr>
              <a:t>Mud and moorum </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pic>
        <p:nvPicPr>
          <p:cNvPr id="8" name="Content Placeholder 7"/>
          <p:cNvPicPr>
            <a:picLocks noGrp="1" noChangeAspect="1"/>
          </p:cNvPicPr>
          <p:nvPr>
            <p:ph idx="1"/>
          </p:nvPr>
        </p:nvPicPr>
        <p:blipFill>
          <a:blip r:embed="rId2"/>
          <a:stretch>
            <a:fillRect/>
          </a:stretch>
        </p:blipFill>
        <p:spPr>
          <a:xfrm>
            <a:off x="6126479" y="2328051"/>
            <a:ext cx="5086003" cy="3415418"/>
          </a:xfrm>
          <a:prstGeom prst="rect">
            <a:avLst/>
          </a:prstGeom>
        </p:spPr>
      </p:pic>
      <p:sp>
        <p:nvSpPr>
          <p:cNvPr id="4" name="Date Placeholder 3"/>
          <p:cNvSpPr>
            <a:spLocks noGrp="1"/>
          </p:cNvSpPr>
          <p:nvPr>
            <p:ph type="dt" sz="half" idx="10"/>
          </p:nvPr>
        </p:nvSpPr>
        <p:spPr/>
        <p:txBody>
          <a:bodyPr/>
          <a:lstStyle/>
          <a:p>
            <a:fld id="{B44331A8-157C-4506-B6E3-0BCA12FA075F}" type="datetime1">
              <a:rPr lang="en-IN" smtClean="0"/>
              <a:t>19-11-2023</a:t>
            </a:fld>
            <a:endParaRPr lang="en-IN"/>
          </a:p>
        </p:txBody>
      </p:sp>
      <p:sp>
        <p:nvSpPr>
          <p:cNvPr id="5" name="Footer Placeholder 4"/>
          <p:cNvSpPr>
            <a:spLocks noGrp="1"/>
          </p:cNvSpPr>
          <p:nvPr>
            <p:ph type="ftr" sz="quarter" idx="11"/>
          </p:nvPr>
        </p:nvSpPr>
        <p:spPr/>
        <p:txBody>
          <a:bodyPr/>
          <a:lstStyle/>
          <a:p>
            <a:r>
              <a:rPr lang="en-IN"/>
              <a:t>GVPCE(A)</a:t>
            </a:r>
          </a:p>
        </p:txBody>
      </p:sp>
      <p:sp>
        <p:nvSpPr>
          <p:cNvPr id="6" name="Slide Number Placeholder 5"/>
          <p:cNvSpPr>
            <a:spLocks noGrp="1"/>
          </p:cNvSpPr>
          <p:nvPr>
            <p:ph type="sldNum" sz="quarter" idx="12"/>
          </p:nvPr>
        </p:nvSpPr>
        <p:spPr/>
        <p:txBody>
          <a:bodyPr/>
          <a:lstStyle/>
          <a:p>
            <a:fld id="{BF351952-FCC5-4298-B703-2A3DF17613DC}" type="slidenum">
              <a:rPr lang="en-IN" smtClean="0"/>
              <a:t>59</a:t>
            </a:fld>
            <a:endParaRPr lang="en-IN"/>
          </a:p>
        </p:txBody>
      </p:sp>
      <p:pic>
        <p:nvPicPr>
          <p:cNvPr id="7" name="Picture 6"/>
          <p:cNvPicPr>
            <a:picLocks noChangeAspect="1"/>
          </p:cNvPicPr>
          <p:nvPr/>
        </p:nvPicPr>
        <p:blipFill>
          <a:blip r:embed="rId3"/>
          <a:stretch>
            <a:fillRect/>
          </a:stretch>
        </p:blipFill>
        <p:spPr>
          <a:xfrm>
            <a:off x="263352" y="2328051"/>
            <a:ext cx="5655772" cy="3405205"/>
          </a:xfrm>
          <a:prstGeom prst="rect">
            <a:avLst/>
          </a:prstGeom>
        </p:spPr>
      </p:pic>
    </p:spTree>
    <p:extLst>
      <p:ext uri="{BB962C8B-B14F-4D97-AF65-F5344CB8AC3E}">
        <p14:creationId xmlns:p14="http://schemas.microsoft.com/office/powerpoint/2010/main" val="1503356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C18805-7EC4-4B14-BB4C-FEDAD26E56A8}"/>
              </a:ext>
            </a:extLst>
          </p:cNvPr>
          <p:cNvSpPr>
            <a:spLocks noGrp="1"/>
          </p:cNvSpPr>
          <p:nvPr>
            <p:ph idx="1"/>
          </p:nvPr>
        </p:nvSpPr>
        <p:spPr>
          <a:xfrm>
            <a:off x="838200" y="1178560"/>
            <a:ext cx="10515600" cy="4998403"/>
          </a:xfrm>
        </p:spPr>
        <p:txBody>
          <a:bodyPr>
            <a:normAutofit/>
          </a:bodyPr>
          <a:lstStyle/>
          <a:p>
            <a:pPr marL="0" indent="0">
              <a:buNone/>
            </a:pPr>
            <a:r>
              <a:rPr lang="en-IN" dirty="0"/>
              <a:t>The important features of wood lintels are as follows</a:t>
            </a:r>
          </a:p>
          <a:p>
            <a:pPr>
              <a:buFont typeface="Wingdings" panose="05000000000000000000" pitchFamily="2" charset="2"/>
              <a:buChar char="v"/>
            </a:pPr>
            <a:r>
              <a:rPr lang="en-IN" dirty="0"/>
              <a:t> A bearing of about 150 mm to 200 mm should be provided on the wall and the ends of lintels should be placed on mortar so as to create a level and firm bearing.</a:t>
            </a:r>
          </a:p>
          <a:p>
            <a:pPr>
              <a:buFont typeface="Wingdings" panose="05000000000000000000" pitchFamily="2" charset="2"/>
              <a:buChar char="v"/>
            </a:pPr>
            <a:r>
              <a:rPr lang="en-IN" dirty="0"/>
              <a:t> The width of lintel should be equal to thickness of the opening and the depth of lintel should be about 1/12 to 1/8 of the span with a minimum value of 80mm.</a:t>
            </a:r>
          </a:p>
          <a:p>
            <a:pPr>
              <a:buFont typeface="Wingdings" panose="05000000000000000000" pitchFamily="2" charset="2"/>
              <a:buChar char="v"/>
            </a:pPr>
            <a:r>
              <a:rPr lang="en-IN" dirty="0"/>
              <a:t> The wood lintels are liable to be destroyed by fire and also are liable to decay If not properly ventilated. Hence sound and hard timber like teak should be used in the construction of wood lintels and a coat of suitable preservative should be applied.</a:t>
            </a:r>
          </a:p>
        </p:txBody>
      </p:sp>
    </p:spTree>
    <p:extLst>
      <p:ext uri="{BB962C8B-B14F-4D97-AF65-F5344CB8AC3E}">
        <p14:creationId xmlns:p14="http://schemas.microsoft.com/office/powerpoint/2010/main" val="9381770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F351952-FCC5-4298-B703-2A3DF17613DC}" type="slidenum">
              <a:rPr lang="en-IN" smtClean="0"/>
              <a:t>60</a:t>
            </a:fld>
            <a:endParaRPr lang="en-IN"/>
          </a:p>
        </p:txBody>
      </p:sp>
      <p:pic>
        <p:nvPicPr>
          <p:cNvPr id="7" name="Picture 6"/>
          <p:cNvPicPr>
            <a:picLocks noChangeAspect="1"/>
          </p:cNvPicPr>
          <p:nvPr/>
        </p:nvPicPr>
        <p:blipFill>
          <a:blip r:embed="rId2"/>
          <a:stretch>
            <a:fillRect/>
          </a:stretch>
        </p:blipFill>
        <p:spPr>
          <a:xfrm>
            <a:off x="1154520" y="366281"/>
            <a:ext cx="9882959" cy="5534458"/>
          </a:xfrm>
          <a:prstGeom prst="rect">
            <a:avLst/>
          </a:prstGeom>
        </p:spPr>
      </p:pic>
      <p:sp>
        <p:nvSpPr>
          <p:cNvPr id="11" name="TextBox 10">
            <a:extLst>
              <a:ext uri="{FF2B5EF4-FFF2-40B4-BE49-F238E27FC236}">
                <a16:creationId xmlns:a16="http://schemas.microsoft.com/office/drawing/2014/main" id="{7EC8C415-2479-499C-A787-A9BC41F8FEF9}"/>
              </a:ext>
            </a:extLst>
          </p:cNvPr>
          <p:cNvSpPr txBox="1"/>
          <p:nvPr/>
        </p:nvSpPr>
        <p:spPr>
          <a:xfrm>
            <a:off x="4276129" y="6015692"/>
            <a:ext cx="3639740" cy="523220"/>
          </a:xfrm>
          <a:prstGeom prst="rect">
            <a:avLst/>
          </a:prstGeom>
          <a:noFill/>
        </p:spPr>
        <p:txBody>
          <a:bodyPr wrap="square">
            <a:spAutoFit/>
          </a:bodyPr>
          <a:lstStyle/>
          <a:p>
            <a:r>
              <a:rPr lang="en-US" sz="2800" b="1" dirty="0">
                <a:solidFill>
                  <a:schemeClr val="accent5">
                    <a:lumMod val="50000"/>
                  </a:schemeClr>
                </a:solidFill>
                <a:latin typeface="Arial" panose="020B0604020202020204" pitchFamily="34" charset="0"/>
                <a:cs typeface="Arial" panose="020B0604020202020204" pitchFamily="34" charset="0"/>
              </a:rPr>
              <a:t>BRICK FLOORING </a:t>
            </a:r>
            <a:endParaRPr lang="en-IN" sz="2800" dirty="0"/>
          </a:p>
        </p:txBody>
      </p:sp>
    </p:spTree>
    <p:extLst>
      <p:ext uri="{BB962C8B-B14F-4D97-AF65-F5344CB8AC3E}">
        <p14:creationId xmlns:p14="http://schemas.microsoft.com/office/powerpoint/2010/main" val="32875077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C5A1A02-D053-4E33-83DA-B216A721AC4D}" type="datetime1">
              <a:rPr lang="en-IN" smtClean="0"/>
              <a:t>19-11-2023</a:t>
            </a:fld>
            <a:endParaRPr lang="en-IN"/>
          </a:p>
        </p:txBody>
      </p:sp>
      <p:sp>
        <p:nvSpPr>
          <p:cNvPr id="5" name="Footer Placeholder 4"/>
          <p:cNvSpPr>
            <a:spLocks noGrp="1"/>
          </p:cNvSpPr>
          <p:nvPr>
            <p:ph type="ftr" sz="quarter" idx="11"/>
          </p:nvPr>
        </p:nvSpPr>
        <p:spPr/>
        <p:txBody>
          <a:bodyPr/>
          <a:lstStyle/>
          <a:p>
            <a:r>
              <a:rPr lang="en-IN"/>
              <a:t>GVPCE(A)</a:t>
            </a:r>
          </a:p>
        </p:txBody>
      </p:sp>
      <p:sp>
        <p:nvSpPr>
          <p:cNvPr id="6" name="Slide Number Placeholder 5"/>
          <p:cNvSpPr>
            <a:spLocks noGrp="1"/>
          </p:cNvSpPr>
          <p:nvPr>
            <p:ph type="sldNum" sz="quarter" idx="12"/>
          </p:nvPr>
        </p:nvSpPr>
        <p:spPr/>
        <p:txBody>
          <a:bodyPr/>
          <a:lstStyle/>
          <a:p>
            <a:fld id="{BF351952-FCC5-4298-B703-2A3DF17613DC}" type="slidenum">
              <a:rPr lang="en-IN" smtClean="0"/>
              <a:t>61</a:t>
            </a:fld>
            <a:endParaRPr lang="en-IN"/>
          </a:p>
        </p:txBody>
      </p:sp>
      <p:pic>
        <p:nvPicPr>
          <p:cNvPr id="7" name="Picture 6"/>
          <p:cNvPicPr>
            <a:picLocks noChangeAspect="1"/>
          </p:cNvPicPr>
          <p:nvPr/>
        </p:nvPicPr>
        <p:blipFill>
          <a:blip r:embed="rId2"/>
          <a:stretch>
            <a:fillRect/>
          </a:stretch>
        </p:blipFill>
        <p:spPr>
          <a:xfrm>
            <a:off x="584019" y="506413"/>
            <a:ext cx="8026581" cy="5341326"/>
          </a:xfrm>
          <a:prstGeom prst="rect">
            <a:avLst/>
          </a:prstGeom>
        </p:spPr>
      </p:pic>
      <p:sp>
        <p:nvSpPr>
          <p:cNvPr id="9" name="TextBox 8">
            <a:extLst>
              <a:ext uri="{FF2B5EF4-FFF2-40B4-BE49-F238E27FC236}">
                <a16:creationId xmlns:a16="http://schemas.microsoft.com/office/drawing/2014/main" id="{73CABED0-2FD9-4148-B333-9C368F5D50DE}"/>
              </a:ext>
            </a:extLst>
          </p:cNvPr>
          <p:cNvSpPr txBox="1"/>
          <p:nvPr/>
        </p:nvSpPr>
        <p:spPr>
          <a:xfrm>
            <a:off x="9028509" y="4815959"/>
            <a:ext cx="2325291" cy="584775"/>
          </a:xfrm>
          <a:prstGeom prst="rect">
            <a:avLst/>
          </a:prstGeom>
          <a:noFill/>
        </p:spPr>
        <p:txBody>
          <a:bodyPr wrap="square">
            <a:spAutoFit/>
          </a:bodyPr>
          <a:lstStyle/>
          <a:p>
            <a:r>
              <a:rPr lang="en-US" sz="3200" b="1" dirty="0">
                <a:solidFill>
                  <a:schemeClr val="accent5">
                    <a:lumMod val="50000"/>
                  </a:schemeClr>
                </a:solidFill>
                <a:latin typeface="Arial" panose="020B0604020202020204" pitchFamily="34" charset="0"/>
                <a:cs typeface="Arial" panose="020B0604020202020204" pitchFamily="34" charset="0"/>
              </a:rPr>
              <a:t>Flag stone </a:t>
            </a:r>
            <a:endParaRPr lang="en-IN" sz="3200" dirty="0"/>
          </a:p>
        </p:txBody>
      </p:sp>
    </p:spTree>
    <p:extLst>
      <p:ext uri="{BB962C8B-B14F-4D97-AF65-F5344CB8AC3E}">
        <p14:creationId xmlns:p14="http://schemas.microsoft.com/office/powerpoint/2010/main" val="3452090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pPr algn="ctr"/>
            <a:r>
              <a:rPr lang="en-US" sz="3600" b="1" dirty="0">
                <a:solidFill>
                  <a:schemeClr val="accent5">
                    <a:lumMod val="50000"/>
                  </a:schemeClr>
                </a:solidFill>
                <a:latin typeface="Arial" panose="020B0604020202020204" pitchFamily="34" charset="0"/>
                <a:cs typeface="Arial" panose="020B0604020202020204" pitchFamily="34" charset="0"/>
              </a:rPr>
              <a:t>Cement concrete </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097280" y="1845734"/>
            <a:ext cx="10399320" cy="3887522"/>
          </a:xfrm>
        </p:spPr>
        <p:txBody>
          <a:bodyPr vert="horz" lIns="0" tIns="45720" rIns="0" bIns="45720" rtlCol="0">
            <a:noAutofit/>
          </a:bodyPr>
          <a:lstStyle/>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 It is modestly cheap and durable floor and hence commonly used in residential, commercial and industrial buildings.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It consists of two courses-base course and wearing coat. Base course is laid over well compacted soil. Its thickness is usually 75 mm to 100 mm.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It consists of lean cement concrete mix (1 : 4 : 8) or lime concrete containing 40% of 1 : 2 lime mortar and 60% of coarse aggregate of 40 mm size. </a:t>
            </a:r>
          </a:p>
          <a:p>
            <a:pPr algn="just">
              <a:lnSpc>
                <a:spcPct val="150000"/>
              </a:lnSpc>
              <a:buClrTx/>
              <a:buFont typeface="Wingdings" panose="05000000000000000000" pitchFamily="2" charset="2"/>
              <a:buChar char="Ø"/>
            </a:pPr>
            <a:endParaRPr lang="en-IN" sz="2400" dirty="0">
              <a:solidFill>
                <a:schemeClr val="tx1"/>
              </a:solidFill>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160A5013-D9DB-451C-B0E3-787BC58B94FD}" type="datetime1">
              <a:rPr lang="en-IN" smtClean="0"/>
              <a:t>19-11-2023</a:t>
            </a:fld>
            <a:endParaRPr lang="en-IN"/>
          </a:p>
        </p:txBody>
      </p:sp>
      <p:sp>
        <p:nvSpPr>
          <p:cNvPr id="5" name="Footer Placeholder 4"/>
          <p:cNvSpPr>
            <a:spLocks noGrp="1"/>
          </p:cNvSpPr>
          <p:nvPr>
            <p:ph type="ftr" sz="quarter" idx="11"/>
          </p:nvPr>
        </p:nvSpPr>
        <p:spPr/>
        <p:txBody>
          <a:bodyPr/>
          <a:lstStyle/>
          <a:p>
            <a:r>
              <a:rPr lang="en-IN"/>
              <a:t>GVPCE(A)</a:t>
            </a:r>
          </a:p>
        </p:txBody>
      </p:sp>
      <p:sp>
        <p:nvSpPr>
          <p:cNvPr id="6" name="Slide Number Placeholder 5"/>
          <p:cNvSpPr>
            <a:spLocks noGrp="1"/>
          </p:cNvSpPr>
          <p:nvPr>
            <p:ph type="sldNum" sz="quarter" idx="12"/>
          </p:nvPr>
        </p:nvSpPr>
        <p:spPr/>
        <p:txBody>
          <a:bodyPr/>
          <a:lstStyle/>
          <a:p>
            <a:fld id="{BF351952-FCC5-4298-B703-2A3DF17613DC}" type="slidenum">
              <a:rPr lang="en-IN" smtClean="0"/>
              <a:t>62</a:t>
            </a:fld>
            <a:endParaRPr lang="en-IN"/>
          </a:p>
        </p:txBody>
      </p:sp>
    </p:spTree>
    <p:extLst>
      <p:ext uri="{BB962C8B-B14F-4D97-AF65-F5344CB8AC3E}">
        <p14:creationId xmlns:p14="http://schemas.microsoft.com/office/powerpoint/2010/main" val="927082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0" tIns="45720" rIns="0" bIns="45720" rtlCol="0">
            <a:noAutofit/>
          </a:bodyPr>
          <a:lstStyle/>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After base coarse is hardened wearing coat of 40 mm is laid.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It consists of panels of 1 m × 1 m, 2 m × 2 m or 1 m × 2 m.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Alternate panels are laid with 1 : 2 : 4 concrete using wooden, glass or asbestos strip separators of 1.5 mm to 2.0 mm thickness.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To get good bond between base coarse and wearing coat cement slurry wash is given before laying wearing coat panels. </a:t>
            </a:r>
          </a:p>
        </p:txBody>
      </p:sp>
      <p:sp>
        <p:nvSpPr>
          <p:cNvPr id="4" name="Date Placeholder 3"/>
          <p:cNvSpPr>
            <a:spLocks noGrp="1"/>
          </p:cNvSpPr>
          <p:nvPr>
            <p:ph type="dt" sz="half" idx="10"/>
          </p:nvPr>
        </p:nvSpPr>
        <p:spPr/>
        <p:txBody>
          <a:bodyPr/>
          <a:lstStyle/>
          <a:p>
            <a:fld id="{5842C8D1-7C6B-4DFE-84CD-3A2EACE0E2AB}" type="datetime1">
              <a:rPr lang="en-IN" smtClean="0"/>
              <a:t>19-11-2023</a:t>
            </a:fld>
            <a:endParaRPr lang="en-IN"/>
          </a:p>
        </p:txBody>
      </p:sp>
      <p:sp>
        <p:nvSpPr>
          <p:cNvPr id="5" name="Footer Placeholder 4"/>
          <p:cNvSpPr>
            <a:spLocks noGrp="1"/>
          </p:cNvSpPr>
          <p:nvPr>
            <p:ph type="ftr" sz="quarter" idx="11"/>
          </p:nvPr>
        </p:nvSpPr>
        <p:spPr/>
        <p:txBody>
          <a:bodyPr/>
          <a:lstStyle/>
          <a:p>
            <a:r>
              <a:rPr lang="en-IN"/>
              <a:t>GVPCE(A)</a:t>
            </a:r>
          </a:p>
        </p:txBody>
      </p:sp>
      <p:sp>
        <p:nvSpPr>
          <p:cNvPr id="6" name="Slide Number Placeholder 5"/>
          <p:cNvSpPr>
            <a:spLocks noGrp="1"/>
          </p:cNvSpPr>
          <p:nvPr>
            <p:ph type="sldNum" sz="quarter" idx="12"/>
          </p:nvPr>
        </p:nvSpPr>
        <p:spPr/>
        <p:txBody>
          <a:bodyPr/>
          <a:lstStyle/>
          <a:p>
            <a:fld id="{BF351952-FCC5-4298-B703-2A3DF17613DC}" type="slidenum">
              <a:rPr lang="en-IN" smtClean="0"/>
              <a:t>63</a:t>
            </a:fld>
            <a:endParaRPr lang="en-IN"/>
          </a:p>
        </p:txBody>
      </p:sp>
    </p:spTree>
    <p:extLst>
      <p:ext uri="{BB962C8B-B14F-4D97-AF65-F5344CB8AC3E}">
        <p14:creationId xmlns:p14="http://schemas.microsoft.com/office/powerpoint/2010/main" val="19666962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0" tIns="45720" rIns="0" bIns="45720" rtlCol="0">
            <a:noAutofit/>
          </a:bodyPr>
          <a:lstStyle/>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After 3–4 days of laying of one set of panel, another alternate panels are laid.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Top of these panels are finished by tamping the surface with wooden floats and tapping with trowels, till cement slurry appears on top.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It needs curing for 7 to 14 days. To get good appearance many times red-oxide finishing coat is provided.</a:t>
            </a:r>
            <a:endParaRPr lang="en-IN" sz="2400" dirty="0">
              <a:solidFill>
                <a:schemeClr val="tx1"/>
              </a:solidFill>
              <a:latin typeface="Arial" panose="020B0604020202020204" pitchFamily="34" charset="0"/>
              <a:cs typeface="Arial" panose="020B0604020202020204" pitchFamily="34" charset="0"/>
            </a:endParaRPr>
          </a:p>
          <a:p>
            <a:pPr algn="just">
              <a:lnSpc>
                <a:spcPct val="150000"/>
              </a:lnSpc>
              <a:buClrTx/>
              <a:buFont typeface="Wingdings" panose="05000000000000000000" pitchFamily="2" charset="2"/>
              <a:buChar char="Ø"/>
            </a:pPr>
            <a:endParaRPr lang="en-IN" sz="2400" dirty="0">
              <a:solidFill>
                <a:schemeClr val="tx1"/>
              </a:solidFill>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5842C8D1-7C6B-4DFE-84CD-3A2EACE0E2AB}" type="datetime1">
              <a:rPr lang="en-IN" smtClean="0"/>
              <a:t>19-11-2023</a:t>
            </a:fld>
            <a:endParaRPr lang="en-IN"/>
          </a:p>
        </p:txBody>
      </p:sp>
      <p:sp>
        <p:nvSpPr>
          <p:cNvPr id="5" name="Footer Placeholder 4"/>
          <p:cNvSpPr>
            <a:spLocks noGrp="1"/>
          </p:cNvSpPr>
          <p:nvPr>
            <p:ph type="ftr" sz="quarter" idx="11"/>
          </p:nvPr>
        </p:nvSpPr>
        <p:spPr/>
        <p:txBody>
          <a:bodyPr/>
          <a:lstStyle/>
          <a:p>
            <a:r>
              <a:rPr lang="en-IN"/>
              <a:t>GVPCE(A)</a:t>
            </a:r>
          </a:p>
        </p:txBody>
      </p:sp>
      <p:sp>
        <p:nvSpPr>
          <p:cNvPr id="6" name="Slide Number Placeholder 5"/>
          <p:cNvSpPr>
            <a:spLocks noGrp="1"/>
          </p:cNvSpPr>
          <p:nvPr>
            <p:ph type="sldNum" sz="quarter" idx="12"/>
          </p:nvPr>
        </p:nvSpPr>
        <p:spPr/>
        <p:txBody>
          <a:bodyPr/>
          <a:lstStyle/>
          <a:p>
            <a:fld id="{BF351952-FCC5-4298-B703-2A3DF17613DC}" type="slidenum">
              <a:rPr lang="en-IN" smtClean="0"/>
              <a:t>64</a:t>
            </a:fld>
            <a:endParaRPr lang="en-IN"/>
          </a:p>
        </p:txBody>
      </p:sp>
    </p:spTree>
    <p:extLst>
      <p:ext uri="{BB962C8B-B14F-4D97-AF65-F5344CB8AC3E}">
        <p14:creationId xmlns:p14="http://schemas.microsoft.com/office/powerpoint/2010/main" val="3053449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811855" y="1340768"/>
            <a:ext cx="6050641" cy="4532141"/>
          </a:xfrm>
          <a:prstGeom prst="rect">
            <a:avLst/>
          </a:prstGeom>
        </p:spPr>
      </p:pic>
      <p:sp>
        <p:nvSpPr>
          <p:cNvPr id="4" name="Date Placeholder 3"/>
          <p:cNvSpPr>
            <a:spLocks noGrp="1"/>
          </p:cNvSpPr>
          <p:nvPr>
            <p:ph type="dt" sz="half" idx="10"/>
          </p:nvPr>
        </p:nvSpPr>
        <p:spPr/>
        <p:txBody>
          <a:bodyPr/>
          <a:lstStyle/>
          <a:p>
            <a:fld id="{5842C8D1-7C6B-4DFE-84CD-3A2EACE0E2AB}" type="datetime1">
              <a:rPr lang="en-IN" smtClean="0"/>
              <a:t>19-11-2023</a:t>
            </a:fld>
            <a:endParaRPr lang="en-IN"/>
          </a:p>
        </p:txBody>
      </p:sp>
      <p:sp>
        <p:nvSpPr>
          <p:cNvPr id="5" name="Footer Placeholder 4"/>
          <p:cNvSpPr>
            <a:spLocks noGrp="1"/>
          </p:cNvSpPr>
          <p:nvPr>
            <p:ph type="ftr" sz="quarter" idx="11"/>
          </p:nvPr>
        </p:nvSpPr>
        <p:spPr/>
        <p:txBody>
          <a:bodyPr/>
          <a:lstStyle/>
          <a:p>
            <a:r>
              <a:rPr lang="en-IN"/>
              <a:t>GVPCE(A)</a:t>
            </a:r>
          </a:p>
        </p:txBody>
      </p:sp>
      <p:sp>
        <p:nvSpPr>
          <p:cNvPr id="6" name="Slide Number Placeholder 5"/>
          <p:cNvSpPr>
            <a:spLocks noGrp="1"/>
          </p:cNvSpPr>
          <p:nvPr>
            <p:ph type="sldNum" sz="quarter" idx="12"/>
          </p:nvPr>
        </p:nvSpPr>
        <p:spPr/>
        <p:txBody>
          <a:bodyPr/>
          <a:lstStyle/>
          <a:p>
            <a:fld id="{BF351952-FCC5-4298-B703-2A3DF17613DC}" type="slidenum">
              <a:rPr lang="en-IN" smtClean="0"/>
              <a:t>65</a:t>
            </a:fld>
            <a:endParaRPr lang="en-IN"/>
          </a:p>
        </p:txBody>
      </p:sp>
      <p:pic>
        <p:nvPicPr>
          <p:cNvPr id="7" name="Picture 6"/>
          <p:cNvPicPr>
            <a:picLocks noChangeAspect="1"/>
          </p:cNvPicPr>
          <p:nvPr/>
        </p:nvPicPr>
        <p:blipFill>
          <a:blip r:embed="rId3"/>
          <a:stretch>
            <a:fillRect/>
          </a:stretch>
        </p:blipFill>
        <p:spPr>
          <a:xfrm>
            <a:off x="390464" y="836712"/>
            <a:ext cx="5184576" cy="5184576"/>
          </a:xfrm>
          <a:prstGeom prst="rect">
            <a:avLst/>
          </a:prstGeom>
        </p:spPr>
      </p:pic>
    </p:spTree>
    <p:extLst>
      <p:ext uri="{BB962C8B-B14F-4D97-AF65-F5344CB8AC3E}">
        <p14:creationId xmlns:p14="http://schemas.microsoft.com/office/powerpoint/2010/main" val="3335086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464" y="273982"/>
            <a:ext cx="10058400" cy="686053"/>
          </a:xfrm>
        </p:spPr>
        <p:txBody>
          <a:bodyPr vert="horz" lIns="91440" tIns="45720" rIns="91440" bIns="45720" rtlCol="0" anchor="b">
            <a:noAutofit/>
          </a:bodyPr>
          <a:lstStyle/>
          <a:p>
            <a:pPr algn="r"/>
            <a:r>
              <a:rPr lang="en-US" b="1" dirty="0">
                <a:solidFill>
                  <a:schemeClr val="accent5">
                    <a:lumMod val="50000"/>
                  </a:schemeClr>
                </a:solidFill>
                <a:latin typeface="Arial" panose="020B0604020202020204" pitchFamily="34" charset="0"/>
                <a:cs typeface="Arial" panose="020B0604020202020204" pitchFamily="34" charset="0"/>
              </a:rPr>
              <a:t>TERRAZZO</a:t>
            </a:r>
            <a:endParaRPr lang="en-IN"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26158" y="1196752"/>
            <a:ext cx="10615344" cy="4103546"/>
          </a:xfrm>
        </p:spPr>
        <p:txBody>
          <a:bodyPr vert="horz" lIns="0" tIns="45720" rIns="0" bIns="45720" rtlCol="0">
            <a:noAutofit/>
          </a:bodyPr>
          <a:lstStyle/>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Terrazzo finishing coat is applied over concrete flooring to get pleasing appearance. Terrazzo finish consists of 75 to 80% of surface marble chips embedded in cement mortar.</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Marble chips are mixed in cement in the proportion 1 : 1.25 to 1 : 2 and about 6 mm terrazzo topping is laid.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The top is tamped and rolled. Additional marble chips are spread during tamping to get proper distribution of marble chips on the surface.</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 After drying it for 12 to 20 hours, it is cured for 2–3 days.</a:t>
            </a:r>
            <a:endParaRPr lang="en-IN" sz="2400" dirty="0">
              <a:solidFill>
                <a:schemeClr val="tx1"/>
              </a:solidFill>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1A997024-D164-4891-9A32-4545E53F35AB}" type="datetime1">
              <a:rPr lang="en-IN" smtClean="0"/>
              <a:t>19-11-2023</a:t>
            </a:fld>
            <a:endParaRPr lang="en-IN"/>
          </a:p>
        </p:txBody>
      </p:sp>
      <p:sp>
        <p:nvSpPr>
          <p:cNvPr id="5" name="Footer Placeholder 4"/>
          <p:cNvSpPr>
            <a:spLocks noGrp="1"/>
          </p:cNvSpPr>
          <p:nvPr>
            <p:ph type="ftr" sz="quarter" idx="11"/>
          </p:nvPr>
        </p:nvSpPr>
        <p:spPr/>
        <p:txBody>
          <a:bodyPr/>
          <a:lstStyle/>
          <a:p>
            <a:r>
              <a:rPr lang="en-IN"/>
              <a:t>GVPCE(A)</a:t>
            </a:r>
          </a:p>
        </p:txBody>
      </p:sp>
      <p:sp>
        <p:nvSpPr>
          <p:cNvPr id="6" name="Slide Number Placeholder 5"/>
          <p:cNvSpPr>
            <a:spLocks noGrp="1"/>
          </p:cNvSpPr>
          <p:nvPr>
            <p:ph type="sldNum" sz="quarter" idx="12"/>
          </p:nvPr>
        </p:nvSpPr>
        <p:spPr/>
        <p:txBody>
          <a:bodyPr/>
          <a:lstStyle/>
          <a:p>
            <a:fld id="{BF351952-FCC5-4298-B703-2A3DF17613DC}" type="slidenum">
              <a:rPr lang="en-IN" smtClean="0"/>
              <a:t>66</a:t>
            </a:fld>
            <a:endParaRPr lang="en-IN"/>
          </a:p>
        </p:txBody>
      </p:sp>
    </p:spTree>
    <p:extLst>
      <p:ext uri="{BB962C8B-B14F-4D97-AF65-F5344CB8AC3E}">
        <p14:creationId xmlns:p14="http://schemas.microsoft.com/office/powerpoint/2010/main" val="2861952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384" y="0"/>
            <a:ext cx="11449272" cy="6258560"/>
          </a:xfrm>
        </p:spPr>
        <p:txBody>
          <a:bodyPr vert="horz" lIns="0" tIns="45720" rIns="0" bIns="45720" rtlCol="0">
            <a:noAutofit/>
          </a:bodyPr>
          <a:lstStyle/>
          <a:p>
            <a:pPr marL="0" indent="0" algn="just">
              <a:lnSpc>
                <a:spcPct val="150000"/>
              </a:lnSpc>
              <a:buClrTx/>
              <a:buNone/>
            </a:pPr>
            <a:r>
              <a:rPr lang="en-US" sz="2400" b="1" dirty="0">
                <a:solidFill>
                  <a:schemeClr val="tx1"/>
                </a:solidFill>
                <a:latin typeface="Arial" panose="020B0604020202020204" pitchFamily="34" charset="0"/>
                <a:cs typeface="Arial" panose="020B0604020202020204" pitchFamily="34" charset="0"/>
              </a:rPr>
              <a:t>Then grinding is made in the following three steps:</a:t>
            </a:r>
          </a:p>
          <a:p>
            <a:pPr>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Ist grinding — Using coarse grade (No. 60) carborundum stones.</a:t>
            </a:r>
          </a:p>
          <a:p>
            <a:pPr>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IInd grinding — Using medium grade (No. 120) carborundum stones.</a:t>
            </a:r>
          </a:p>
          <a:p>
            <a:pPr>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IIIrd grinding — Using fine grade (No. 320) carborundum stones.</a:t>
            </a:r>
          </a:p>
          <a:p>
            <a:pPr>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water is used during grinding. </a:t>
            </a:r>
          </a:p>
          <a:p>
            <a:pPr>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After each grinding cement grout of cream-like consistency is applied and cured for 6–7 days. </a:t>
            </a:r>
          </a:p>
          <a:p>
            <a:pPr>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After final grinding and curing the floor is washed with water and then with dilute oxalic acid solution. Then floor is finished with polishing using machines and wax polish.</a:t>
            </a:r>
            <a:endParaRPr lang="en-IN" sz="2400" dirty="0">
              <a:solidFill>
                <a:schemeClr val="tx1"/>
              </a:solidFill>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5842C8D1-7C6B-4DFE-84CD-3A2EACE0E2AB}" type="datetime1">
              <a:rPr lang="en-IN" smtClean="0"/>
              <a:t>19-11-2023</a:t>
            </a:fld>
            <a:endParaRPr lang="en-IN"/>
          </a:p>
        </p:txBody>
      </p:sp>
      <p:sp>
        <p:nvSpPr>
          <p:cNvPr id="5" name="Footer Placeholder 4"/>
          <p:cNvSpPr>
            <a:spLocks noGrp="1"/>
          </p:cNvSpPr>
          <p:nvPr>
            <p:ph type="ftr" sz="quarter" idx="11"/>
          </p:nvPr>
        </p:nvSpPr>
        <p:spPr/>
        <p:txBody>
          <a:bodyPr/>
          <a:lstStyle/>
          <a:p>
            <a:r>
              <a:rPr lang="en-IN"/>
              <a:t>GVPCE(A)</a:t>
            </a:r>
          </a:p>
        </p:txBody>
      </p:sp>
      <p:sp>
        <p:nvSpPr>
          <p:cNvPr id="6" name="Slide Number Placeholder 5"/>
          <p:cNvSpPr>
            <a:spLocks noGrp="1"/>
          </p:cNvSpPr>
          <p:nvPr>
            <p:ph type="sldNum" sz="quarter" idx="12"/>
          </p:nvPr>
        </p:nvSpPr>
        <p:spPr/>
        <p:txBody>
          <a:bodyPr/>
          <a:lstStyle/>
          <a:p>
            <a:fld id="{BF351952-FCC5-4298-B703-2A3DF17613DC}" type="slidenum">
              <a:rPr lang="en-IN" smtClean="0"/>
              <a:t>67</a:t>
            </a:fld>
            <a:endParaRPr lang="en-IN"/>
          </a:p>
        </p:txBody>
      </p:sp>
    </p:spTree>
    <p:extLst>
      <p:ext uri="{BB962C8B-B14F-4D97-AF65-F5344CB8AC3E}">
        <p14:creationId xmlns:p14="http://schemas.microsoft.com/office/powerpoint/2010/main" val="22553987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42C8D1-7C6B-4DFE-84CD-3A2EACE0E2AB}" type="datetime1">
              <a:rPr lang="en-IN" smtClean="0"/>
              <a:t>19-11-2023</a:t>
            </a:fld>
            <a:endParaRPr lang="en-IN"/>
          </a:p>
        </p:txBody>
      </p:sp>
      <p:sp>
        <p:nvSpPr>
          <p:cNvPr id="5" name="Footer Placeholder 4"/>
          <p:cNvSpPr>
            <a:spLocks noGrp="1"/>
          </p:cNvSpPr>
          <p:nvPr>
            <p:ph type="ftr" sz="quarter" idx="11"/>
          </p:nvPr>
        </p:nvSpPr>
        <p:spPr/>
        <p:txBody>
          <a:bodyPr/>
          <a:lstStyle/>
          <a:p>
            <a:r>
              <a:rPr lang="en-IN"/>
              <a:t>GVPCE(A)</a:t>
            </a:r>
          </a:p>
        </p:txBody>
      </p:sp>
      <p:sp>
        <p:nvSpPr>
          <p:cNvPr id="6" name="Slide Number Placeholder 5"/>
          <p:cNvSpPr>
            <a:spLocks noGrp="1"/>
          </p:cNvSpPr>
          <p:nvPr>
            <p:ph type="sldNum" sz="quarter" idx="12"/>
          </p:nvPr>
        </p:nvSpPr>
        <p:spPr/>
        <p:txBody>
          <a:bodyPr/>
          <a:lstStyle/>
          <a:p>
            <a:fld id="{BF351952-FCC5-4298-B703-2A3DF17613DC}" type="slidenum">
              <a:rPr lang="en-IN" smtClean="0"/>
              <a:t>68</a:t>
            </a:fld>
            <a:endParaRPr lang="en-IN"/>
          </a:p>
        </p:txBody>
      </p:sp>
      <p:pic>
        <p:nvPicPr>
          <p:cNvPr id="8" name="Content Placeholder 7"/>
          <p:cNvPicPr>
            <a:picLocks noGrp="1" noChangeAspect="1"/>
          </p:cNvPicPr>
          <p:nvPr>
            <p:ph idx="4294967295"/>
          </p:nvPr>
        </p:nvPicPr>
        <p:blipFill>
          <a:blip r:embed="rId2"/>
          <a:stretch>
            <a:fillRect/>
          </a:stretch>
        </p:blipFill>
        <p:spPr>
          <a:xfrm>
            <a:off x="4777090" y="185044"/>
            <a:ext cx="3376310" cy="4506426"/>
          </a:xfrm>
          <a:prstGeom prst="rect">
            <a:avLst/>
          </a:prstGeom>
        </p:spPr>
      </p:pic>
      <p:pic>
        <p:nvPicPr>
          <p:cNvPr id="7" name="Picture 6"/>
          <p:cNvPicPr>
            <a:picLocks noChangeAspect="1"/>
          </p:cNvPicPr>
          <p:nvPr/>
        </p:nvPicPr>
        <p:blipFill>
          <a:blip r:embed="rId3"/>
          <a:stretch>
            <a:fillRect/>
          </a:stretch>
        </p:blipFill>
        <p:spPr>
          <a:xfrm>
            <a:off x="215216" y="2116436"/>
            <a:ext cx="4239914" cy="4239914"/>
          </a:xfrm>
          <a:prstGeom prst="rect">
            <a:avLst/>
          </a:prstGeom>
        </p:spPr>
      </p:pic>
      <p:pic>
        <p:nvPicPr>
          <p:cNvPr id="9" name="Picture 8"/>
          <p:cNvPicPr>
            <a:picLocks noChangeAspect="1"/>
          </p:cNvPicPr>
          <p:nvPr/>
        </p:nvPicPr>
        <p:blipFill>
          <a:blip r:embed="rId4"/>
          <a:stretch>
            <a:fillRect/>
          </a:stretch>
        </p:blipFill>
        <p:spPr>
          <a:xfrm>
            <a:off x="8363435" y="3708400"/>
            <a:ext cx="3613349" cy="2647950"/>
          </a:xfrm>
          <a:prstGeom prst="rect">
            <a:avLst/>
          </a:prstGeom>
        </p:spPr>
      </p:pic>
    </p:spTree>
    <p:extLst>
      <p:ext uri="{BB962C8B-B14F-4D97-AF65-F5344CB8AC3E}">
        <p14:creationId xmlns:p14="http://schemas.microsoft.com/office/powerpoint/2010/main" val="6754358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1553" y="188640"/>
            <a:ext cx="10058400" cy="900648"/>
          </a:xfrm>
        </p:spPr>
        <p:txBody>
          <a:bodyPr vert="horz" lIns="91440" tIns="45720" rIns="91440" bIns="45720" rtlCol="0" anchor="b">
            <a:normAutofit/>
          </a:bodyPr>
          <a:lstStyle/>
          <a:p>
            <a:pPr algn="r"/>
            <a:r>
              <a:rPr lang="en-US" b="1" dirty="0">
                <a:solidFill>
                  <a:schemeClr val="accent5">
                    <a:lumMod val="50000"/>
                  </a:schemeClr>
                </a:solidFill>
                <a:latin typeface="Arial" panose="020B0604020202020204" pitchFamily="34" charset="0"/>
                <a:cs typeface="Arial" panose="020B0604020202020204" pitchFamily="34" charset="0"/>
              </a:rPr>
              <a:t>MOSAIC</a:t>
            </a:r>
            <a:endParaRPr lang="en-IN"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51268" y="1144906"/>
            <a:ext cx="10628569" cy="5211444"/>
          </a:xfrm>
        </p:spPr>
        <p:txBody>
          <a:bodyPr vert="horz" lIns="0" tIns="45720" rIns="0" bIns="45720" rtlCol="0">
            <a:noAutofit/>
          </a:bodyPr>
          <a:lstStyle/>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 It consists of a finishing coat of small pieces of broken tiles of China glazed or of marble arranged in different patterns set in lime-</a:t>
            </a:r>
            <a:r>
              <a:rPr lang="en-US" sz="2400" dirty="0" err="1">
                <a:solidFill>
                  <a:schemeClr val="tx1"/>
                </a:solidFill>
                <a:latin typeface="Arial" panose="020B0604020202020204" pitchFamily="34" charset="0"/>
                <a:cs typeface="Arial" panose="020B0604020202020204" pitchFamily="34" charset="0"/>
              </a:rPr>
              <a:t>surkhi</a:t>
            </a:r>
            <a:r>
              <a:rPr lang="en-US" sz="2400" dirty="0">
                <a:solidFill>
                  <a:schemeClr val="tx1"/>
                </a:solidFill>
                <a:latin typeface="Arial" panose="020B0604020202020204" pitchFamily="34" charset="0"/>
                <a:cs typeface="Arial" panose="020B0604020202020204" pitchFamily="34" charset="0"/>
              </a:rPr>
              <a:t> or cement mortar.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The base coarse is concrete flooring and on it 30 to 40 mm mortar layer is provided.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On this mortar layer, broken pieces of China glazed or marble are set to get different attractive patterns. </a:t>
            </a:r>
          </a:p>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After 20 to 24 hours of drying the top is rubbed with carborundum stone to get smooth and polished surface.</a:t>
            </a:r>
            <a:endParaRPr lang="en-IN" sz="2400" dirty="0">
              <a:solidFill>
                <a:schemeClr val="tx1"/>
              </a:solidFill>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C0F21156-E18C-4049-885E-D4B1AD1D2987}" type="datetime1">
              <a:rPr lang="en-IN" smtClean="0"/>
              <a:t>19-11-2023</a:t>
            </a:fld>
            <a:endParaRPr lang="en-IN"/>
          </a:p>
        </p:txBody>
      </p:sp>
      <p:sp>
        <p:nvSpPr>
          <p:cNvPr id="5" name="Footer Placeholder 4"/>
          <p:cNvSpPr>
            <a:spLocks noGrp="1"/>
          </p:cNvSpPr>
          <p:nvPr>
            <p:ph type="ftr" sz="quarter" idx="11"/>
          </p:nvPr>
        </p:nvSpPr>
        <p:spPr/>
        <p:txBody>
          <a:bodyPr/>
          <a:lstStyle/>
          <a:p>
            <a:r>
              <a:rPr lang="en-IN"/>
              <a:t>GVPCE(A)</a:t>
            </a:r>
          </a:p>
        </p:txBody>
      </p:sp>
      <p:sp>
        <p:nvSpPr>
          <p:cNvPr id="6" name="Slide Number Placeholder 5"/>
          <p:cNvSpPr>
            <a:spLocks noGrp="1"/>
          </p:cNvSpPr>
          <p:nvPr>
            <p:ph type="sldNum" sz="quarter" idx="12"/>
          </p:nvPr>
        </p:nvSpPr>
        <p:spPr/>
        <p:txBody>
          <a:bodyPr/>
          <a:lstStyle/>
          <a:p>
            <a:fld id="{BF351952-FCC5-4298-B703-2A3DF17613DC}" type="slidenum">
              <a:rPr lang="en-IN" smtClean="0"/>
              <a:t>69</a:t>
            </a:fld>
            <a:endParaRPr lang="en-IN"/>
          </a:p>
        </p:txBody>
      </p:sp>
    </p:spTree>
    <p:extLst>
      <p:ext uri="{BB962C8B-B14F-4D97-AF65-F5344CB8AC3E}">
        <p14:creationId xmlns:p14="http://schemas.microsoft.com/office/powerpoint/2010/main" val="3984068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AAFD04-E3F5-43D2-AA39-A3ADB4D3533A}"/>
              </a:ext>
            </a:extLst>
          </p:cNvPr>
          <p:cNvSpPr>
            <a:spLocks noGrp="1"/>
          </p:cNvSpPr>
          <p:nvPr>
            <p:ph idx="1"/>
          </p:nvPr>
        </p:nvSpPr>
        <p:spPr/>
        <p:txBody>
          <a:bodyPr/>
          <a:lstStyle/>
          <a:p>
            <a:pPr>
              <a:buFont typeface="Wingdings" panose="05000000000000000000" pitchFamily="2" charset="2"/>
              <a:buChar char="v"/>
            </a:pPr>
            <a:r>
              <a:rPr lang="en-IN" dirty="0"/>
              <a:t> The wood lintels help in securing the heads of frames of timber doors and windows.</a:t>
            </a:r>
          </a:p>
          <a:p>
            <a:pPr>
              <a:buFont typeface="Wingdings" panose="05000000000000000000" pitchFamily="2" charset="2"/>
              <a:buChar char="v"/>
            </a:pPr>
            <a:endParaRPr lang="en-IN" dirty="0"/>
          </a:p>
          <a:p>
            <a:pPr>
              <a:buFont typeface="Wingdings" panose="05000000000000000000" pitchFamily="2" charset="2"/>
              <a:buChar char="v"/>
            </a:pPr>
            <a:r>
              <a:rPr lang="en-IN" dirty="0"/>
              <a:t> If wood lintels is to be used for larger spans, it is necessary to design it as a timber beam simply supported at its end. </a:t>
            </a:r>
          </a:p>
        </p:txBody>
      </p:sp>
    </p:spTree>
    <p:extLst>
      <p:ext uri="{BB962C8B-B14F-4D97-AF65-F5344CB8AC3E}">
        <p14:creationId xmlns:p14="http://schemas.microsoft.com/office/powerpoint/2010/main" val="35347444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42C8D1-7C6B-4DFE-84CD-3A2EACE0E2AB}" type="datetime1">
              <a:rPr lang="en-IN" smtClean="0"/>
              <a:t>19-11-2023</a:t>
            </a:fld>
            <a:endParaRPr lang="en-IN"/>
          </a:p>
        </p:txBody>
      </p:sp>
      <p:sp>
        <p:nvSpPr>
          <p:cNvPr id="5" name="Footer Placeholder 4"/>
          <p:cNvSpPr>
            <a:spLocks noGrp="1"/>
          </p:cNvSpPr>
          <p:nvPr>
            <p:ph type="ftr" sz="quarter" idx="11"/>
          </p:nvPr>
        </p:nvSpPr>
        <p:spPr/>
        <p:txBody>
          <a:bodyPr/>
          <a:lstStyle/>
          <a:p>
            <a:r>
              <a:rPr lang="en-IN"/>
              <a:t>GVPCE(A)</a:t>
            </a:r>
          </a:p>
        </p:txBody>
      </p:sp>
      <p:sp>
        <p:nvSpPr>
          <p:cNvPr id="6" name="Slide Number Placeholder 5"/>
          <p:cNvSpPr>
            <a:spLocks noGrp="1"/>
          </p:cNvSpPr>
          <p:nvPr>
            <p:ph type="sldNum" sz="quarter" idx="12"/>
          </p:nvPr>
        </p:nvSpPr>
        <p:spPr/>
        <p:txBody>
          <a:bodyPr/>
          <a:lstStyle/>
          <a:p>
            <a:fld id="{BF351952-FCC5-4298-B703-2A3DF17613DC}" type="slidenum">
              <a:rPr lang="en-IN" smtClean="0"/>
              <a:t>70</a:t>
            </a:fld>
            <a:endParaRPr lang="en-IN"/>
          </a:p>
        </p:txBody>
      </p:sp>
      <p:pic>
        <p:nvPicPr>
          <p:cNvPr id="10" name="Picture 9"/>
          <p:cNvPicPr>
            <a:picLocks noChangeAspect="1"/>
          </p:cNvPicPr>
          <p:nvPr/>
        </p:nvPicPr>
        <p:blipFill>
          <a:blip r:embed="rId2"/>
          <a:stretch>
            <a:fillRect/>
          </a:stretch>
        </p:blipFill>
        <p:spPr>
          <a:xfrm>
            <a:off x="326088" y="2445067"/>
            <a:ext cx="6706054" cy="3755390"/>
          </a:xfrm>
          <a:prstGeom prst="rect">
            <a:avLst/>
          </a:prstGeom>
        </p:spPr>
      </p:pic>
      <p:pic>
        <p:nvPicPr>
          <p:cNvPr id="11" name="Picture 10"/>
          <p:cNvPicPr>
            <a:picLocks noChangeAspect="1"/>
          </p:cNvPicPr>
          <p:nvPr/>
        </p:nvPicPr>
        <p:blipFill>
          <a:blip r:embed="rId3"/>
          <a:stretch>
            <a:fillRect/>
          </a:stretch>
        </p:blipFill>
        <p:spPr>
          <a:xfrm>
            <a:off x="7714076" y="657542"/>
            <a:ext cx="4151836" cy="5542915"/>
          </a:xfrm>
          <a:prstGeom prst="rect">
            <a:avLst/>
          </a:prstGeom>
        </p:spPr>
      </p:pic>
    </p:spTree>
    <p:extLst>
      <p:ext uri="{BB962C8B-B14F-4D97-AF65-F5344CB8AC3E}">
        <p14:creationId xmlns:p14="http://schemas.microsoft.com/office/powerpoint/2010/main" val="18524945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32656"/>
            <a:ext cx="2472271" cy="1404704"/>
          </a:xfrm>
        </p:spPr>
        <p:txBody>
          <a:bodyPr vert="horz" lIns="91440" tIns="45720" rIns="91440" bIns="45720" rtlCol="0" anchor="b">
            <a:normAutofit/>
          </a:bodyPr>
          <a:lstStyle/>
          <a:p>
            <a:pPr algn="ctr"/>
            <a:r>
              <a:rPr lang="en-US" sz="3600" b="1" dirty="0">
                <a:solidFill>
                  <a:schemeClr val="accent5">
                    <a:lumMod val="50000"/>
                  </a:schemeClr>
                </a:solidFill>
                <a:latin typeface="Arial" panose="020B0604020202020204" pitchFamily="34" charset="0"/>
                <a:cs typeface="Arial" panose="020B0604020202020204" pitchFamily="34" charset="0"/>
              </a:rPr>
              <a:t>MARBLE </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288735" y="3783696"/>
            <a:ext cx="9614529" cy="2164311"/>
          </a:xfrm>
        </p:spPr>
        <p:txBody>
          <a:bodyPr vert="horz" lIns="0" tIns="45720" rIns="0" bIns="45720" rtlCol="0">
            <a:noAutofit/>
          </a:bodyPr>
          <a:lstStyle/>
          <a:p>
            <a:pPr algn="just">
              <a:lnSpc>
                <a:spcPct val="150000"/>
              </a:lnSpc>
              <a:buClrTx/>
              <a:buFont typeface="Wingdings" panose="05000000000000000000" pitchFamily="2" charset="2"/>
              <a:buChar char="Ø"/>
            </a:pPr>
            <a:r>
              <a:rPr lang="en-US" sz="2400" dirty="0">
                <a:solidFill>
                  <a:schemeClr val="tx1"/>
                </a:solidFill>
                <a:latin typeface="Arial" panose="020B0604020202020204" pitchFamily="34" charset="0"/>
                <a:cs typeface="Arial" panose="020B0604020202020204" pitchFamily="34" charset="0"/>
              </a:rPr>
              <a:t>Marble slabs are cut to get marble tiles of 20 to 25 mm thickness. They are laid on floors similar to other tiles. With power driven machine surface is polished to get even and shining surface. This type of flooring is widely used in hospitals and temples.</a:t>
            </a:r>
            <a:endParaRPr lang="en-IN" sz="2400" dirty="0">
              <a:solidFill>
                <a:schemeClr val="tx1"/>
              </a:solidFill>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29ED94EB-7445-463F-A550-E493092D83A5}" type="datetime1">
              <a:rPr lang="en-IN" smtClean="0"/>
              <a:t>19-11-2023</a:t>
            </a:fld>
            <a:endParaRPr lang="en-IN"/>
          </a:p>
        </p:txBody>
      </p:sp>
      <p:sp>
        <p:nvSpPr>
          <p:cNvPr id="5" name="Footer Placeholder 4"/>
          <p:cNvSpPr>
            <a:spLocks noGrp="1"/>
          </p:cNvSpPr>
          <p:nvPr>
            <p:ph type="ftr" sz="quarter" idx="11"/>
          </p:nvPr>
        </p:nvSpPr>
        <p:spPr/>
        <p:txBody>
          <a:bodyPr/>
          <a:lstStyle/>
          <a:p>
            <a:r>
              <a:rPr lang="en-IN"/>
              <a:t>GVPCE(A)</a:t>
            </a:r>
          </a:p>
        </p:txBody>
      </p:sp>
      <p:sp>
        <p:nvSpPr>
          <p:cNvPr id="6" name="Slide Number Placeholder 5"/>
          <p:cNvSpPr>
            <a:spLocks noGrp="1"/>
          </p:cNvSpPr>
          <p:nvPr>
            <p:ph type="sldNum" sz="quarter" idx="12"/>
          </p:nvPr>
        </p:nvSpPr>
        <p:spPr/>
        <p:txBody>
          <a:bodyPr/>
          <a:lstStyle/>
          <a:p>
            <a:fld id="{BF351952-FCC5-4298-B703-2A3DF17613DC}" type="slidenum">
              <a:rPr lang="en-IN" smtClean="0"/>
              <a:t>71</a:t>
            </a:fld>
            <a:endParaRPr lang="en-IN"/>
          </a:p>
        </p:txBody>
      </p:sp>
      <p:pic>
        <p:nvPicPr>
          <p:cNvPr id="7" name="Picture 6"/>
          <p:cNvPicPr>
            <a:picLocks noChangeAspect="1"/>
          </p:cNvPicPr>
          <p:nvPr/>
        </p:nvPicPr>
        <p:blipFill>
          <a:blip r:embed="rId2"/>
          <a:stretch>
            <a:fillRect/>
          </a:stretch>
        </p:blipFill>
        <p:spPr>
          <a:xfrm>
            <a:off x="4034577" y="59313"/>
            <a:ext cx="7234709" cy="3527482"/>
          </a:xfrm>
          <a:prstGeom prst="rect">
            <a:avLst/>
          </a:prstGeom>
        </p:spPr>
      </p:pic>
    </p:spTree>
    <p:extLst>
      <p:ext uri="{BB962C8B-B14F-4D97-AF65-F5344CB8AC3E}">
        <p14:creationId xmlns:p14="http://schemas.microsoft.com/office/powerpoint/2010/main" val="36917053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5047784-850A-47BA-AEC3-56EA8906BD55}" type="datetime1">
              <a:rPr lang="en-IN" smtClean="0"/>
              <a:t>19-11-2023</a:t>
            </a:fld>
            <a:endParaRPr lang="en-IN"/>
          </a:p>
        </p:txBody>
      </p:sp>
      <p:sp>
        <p:nvSpPr>
          <p:cNvPr id="5" name="Footer Placeholder 4"/>
          <p:cNvSpPr>
            <a:spLocks noGrp="1"/>
          </p:cNvSpPr>
          <p:nvPr>
            <p:ph type="ftr" sz="quarter" idx="11"/>
          </p:nvPr>
        </p:nvSpPr>
        <p:spPr/>
        <p:txBody>
          <a:bodyPr/>
          <a:lstStyle/>
          <a:p>
            <a:r>
              <a:rPr lang="en-IN"/>
              <a:t>GVPCE(A)</a:t>
            </a:r>
          </a:p>
        </p:txBody>
      </p:sp>
      <p:sp>
        <p:nvSpPr>
          <p:cNvPr id="6" name="Slide Number Placeholder 5"/>
          <p:cNvSpPr>
            <a:spLocks noGrp="1"/>
          </p:cNvSpPr>
          <p:nvPr>
            <p:ph type="sldNum" sz="quarter" idx="12"/>
          </p:nvPr>
        </p:nvSpPr>
        <p:spPr/>
        <p:txBody>
          <a:bodyPr/>
          <a:lstStyle/>
          <a:p>
            <a:fld id="{BF351952-FCC5-4298-B703-2A3DF17613DC}" type="slidenum">
              <a:rPr lang="en-IN" smtClean="0"/>
              <a:t>72</a:t>
            </a:fld>
            <a:endParaRPr lang="en-IN"/>
          </a:p>
        </p:txBody>
      </p:sp>
      <p:pic>
        <p:nvPicPr>
          <p:cNvPr id="7" name="Picture 6"/>
          <p:cNvPicPr>
            <a:picLocks noChangeAspect="1"/>
          </p:cNvPicPr>
          <p:nvPr/>
        </p:nvPicPr>
        <p:blipFill>
          <a:blip r:embed="rId2"/>
          <a:stretch>
            <a:fillRect/>
          </a:stretch>
        </p:blipFill>
        <p:spPr>
          <a:xfrm>
            <a:off x="315805" y="643467"/>
            <a:ext cx="7969548" cy="5012649"/>
          </a:xfrm>
          <a:prstGeom prst="rect">
            <a:avLst/>
          </a:prstGeom>
        </p:spPr>
      </p:pic>
      <p:sp>
        <p:nvSpPr>
          <p:cNvPr id="8" name="TextBox 7">
            <a:extLst>
              <a:ext uri="{FF2B5EF4-FFF2-40B4-BE49-F238E27FC236}">
                <a16:creationId xmlns:a16="http://schemas.microsoft.com/office/drawing/2014/main" id="{2BA2D780-8E6D-4896-891F-4727B535BB48}"/>
              </a:ext>
            </a:extLst>
          </p:cNvPr>
          <p:cNvSpPr txBox="1"/>
          <p:nvPr/>
        </p:nvSpPr>
        <p:spPr>
          <a:xfrm>
            <a:off x="8881532" y="5132896"/>
            <a:ext cx="2074335" cy="707886"/>
          </a:xfrm>
          <a:prstGeom prst="rect">
            <a:avLst/>
          </a:prstGeom>
          <a:noFill/>
        </p:spPr>
        <p:txBody>
          <a:bodyPr wrap="square">
            <a:spAutoFit/>
          </a:bodyPr>
          <a:lstStyle/>
          <a:p>
            <a:r>
              <a:rPr lang="en-US" sz="4000" b="1" dirty="0">
                <a:solidFill>
                  <a:schemeClr val="accent5">
                    <a:lumMod val="50000"/>
                  </a:schemeClr>
                </a:solidFill>
                <a:latin typeface="Arial" panose="020B0604020202020204" pitchFamily="34" charset="0"/>
                <a:cs typeface="Arial" panose="020B0604020202020204" pitchFamily="34" charset="0"/>
              </a:rPr>
              <a:t>TILES</a:t>
            </a:r>
            <a:endParaRPr lang="en-IN" sz="4000" dirty="0"/>
          </a:p>
        </p:txBody>
      </p:sp>
    </p:spTree>
    <p:extLst>
      <p:ext uri="{BB962C8B-B14F-4D97-AF65-F5344CB8AC3E}">
        <p14:creationId xmlns:p14="http://schemas.microsoft.com/office/powerpoint/2010/main" val="5755146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89242B-671D-4018-B252-273FF1043CBB}" type="datetime1">
              <a:rPr lang="en-IN" smtClean="0"/>
              <a:t>19-11-2023</a:t>
            </a:fld>
            <a:endParaRPr lang="en-IN"/>
          </a:p>
        </p:txBody>
      </p:sp>
      <p:sp>
        <p:nvSpPr>
          <p:cNvPr id="5" name="Footer Placeholder 4"/>
          <p:cNvSpPr>
            <a:spLocks noGrp="1"/>
          </p:cNvSpPr>
          <p:nvPr>
            <p:ph type="ftr" sz="quarter" idx="11"/>
          </p:nvPr>
        </p:nvSpPr>
        <p:spPr/>
        <p:txBody>
          <a:bodyPr/>
          <a:lstStyle/>
          <a:p>
            <a:r>
              <a:rPr lang="en-IN"/>
              <a:t>GVPCE(A)</a:t>
            </a:r>
          </a:p>
        </p:txBody>
      </p:sp>
      <p:sp>
        <p:nvSpPr>
          <p:cNvPr id="6" name="Slide Number Placeholder 5"/>
          <p:cNvSpPr>
            <a:spLocks noGrp="1"/>
          </p:cNvSpPr>
          <p:nvPr>
            <p:ph type="sldNum" sz="quarter" idx="12"/>
          </p:nvPr>
        </p:nvSpPr>
        <p:spPr/>
        <p:txBody>
          <a:bodyPr/>
          <a:lstStyle/>
          <a:p>
            <a:fld id="{BF351952-FCC5-4298-B703-2A3DF17613DC}" type="slidenum">
              <a:rPr lang="en-IN" smtClean="0"/>
              <a:t>73</a:t>
            </a:fld>
            <a:endParaRPr lang="en-IN"/>
          </a:p>
        </p:txBody>
      </p:sp>
      <p:pic>
        <p:nvPicPr>
          <p:cNvPr id="7" name="Picture 6"/>
          <p:cNvPicPr>
            <a:picLocks noChangeAspect="1"/>
          </p:cNvPicPr>
          <p:nvPr/>
        </p:nvPicPr>
        <p:blipFill>
          <a:blip r:embed="rId2"/>
          <a:stretch>
            <a:fillRect/>
          </a:stretch>
        </p:blipFill>
        <p:spPr>
          <a:xfrm>
            <a:off x="1831928" y="457502"/>
            <a:ext cx="8412739" cy="4938536"/>
          </a:xfrm>
          <a:prstGeom prst="rect">
            <a:avLst/>
          </a:prstGeom>
        </p:spPr>
      </p:pic>
      <p:sp>
        <p:nvSpPr>
          <p:cNvPr id="8" name="TextBox 7">
            <a:extLst>
              <a:ext uri="{FF2B5EF4-FFF2-40B4-BE49-F238E27FC236}">
                <a16:creationId xmlns:a16="http://schemas.microsoft.com/office/drawing/2014/main" id="{DF2A0B40-B5CB-4018-B500-E8F1DF35A226}"/>
              </a:ext>
            </a:extLst>
          </p:cNvPr>
          <p:cNvSpPr txBox="1"/>
          <p:nvPr/>
        </p:nvSpPr>
        <p:spPr>
          <a:xfrm>
            <a:off x="5562600" y="5758934"/>
            <a:ext cx="1634067" cy="523220"/>
          </a:xfrm>
          <a:prstGeom prst="rect">
            <a:avLst/>
          </a:prstGeom>
          <a:noFill/>
        </p:spPr>
        <p:txBody>
          <a:bodyPr wrap="square">
            <a:spAutoFit/>
          </a:bodyPr>
          <a:lstStyle/>
          <a:p>
            <a:r>
              <a:rPr lang="en-IN" sz="2800" b="1" dirty="0">
                <a:solidFill>
                  <a:schemeClr val="accent5">
                    <a:lumMod val="50000"/>
                  </a:schemeClr>
                </a:solidFill>
                <a:latin typeface="Arial" panose="020B0604020202020204" pitchFamily="34" charset="0"/>
                <a:cs typeface="Arial" panose="020B0604020202020204" pitchFamily="34" charset="0"/>
              </a:rPr>
              <a:t>TIMBER</a:t>
            </a:r>
            <a:endParaRPr lang="en-IN" sz="2800" dirty="0"/>
          </a:p>
        </p:txBody>
      </p:sp>
    </p:spTree>
    <p:extLst>
      <p:ext uri="{BB962C8B-B14F-4D97-AF65-F5344CB8AC3E}">
        <p14:creationId xmlns:p14="http://schemas.microsoft.com/office/powerpoint/2010/main" val="1683630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8A10689-72B0-4B74-8F88-16CFA5ADED45}" type="datetime1">
              <a:rPr lang="en-IN" smtClean="0"/>
              <a:t>19-11-2023</a:t>
            </a:fld>
            <a:endParaRPr lang="en-IN"/>
          </a:p>
        </p:txBody>
      </p:sp>
      <p:sp>
        <p:nvSpPr>
          <p:cNvPr id="5" name="Footer Placeholder 4"/>
          <p:cNvSpPr>
            <a:spLocks noGrp="1"/>
          </p:cNvSpPr>
          <p:nvPr>
            <p:ph type="ftr" sz="quarter" idx="11"/>
          </p:nvPr>
        </p:nvSpPr>
        <p:spPr/>
        <p:txBody>
          <a:bodyPr/>
          <a:lstStyle/>
          <a:p>
            <a:r>
              <a:rPr lang="en-IN"/>
              <a:t>GVPCE(A)</a:t>
            </a:r>
          </a:p>
        </p:txBody>
      </p:sp>
      <p:sp>
        <p:nvSpPr>
          <p:cNvPr id="6" name="Slide Number Placeholder 5"/>
          <p:cNvSpPr>
            <a:spLocks noGrp="1"/>
          </p:cNvSpPr>
          <p:nvPr>
            <p:ph type="sldNum" sz="quarter" idx="12"/>
          </p:nvPr>
        </p:nvSpPr>
        <p:spPr/>
        <p:txBody>
          <a:bodyPr/>
          <a:lstStyle/>
          <a:p>
            <a:fld id="{BF351952-FCC5-4298-B703-2A3DF17613DC}" type="slidenum">
              <a:rPr lang="en-IN" smtClean="0"/>
              <a:t>74</a:t>
            </a:fld>
            <a:endParaRPr lang="en-IN"/>
          </a:p>
        </p:txBody>
      </p:sp>
      <p:pic>
        <p:nvPicPr>
          <p:cNvPr id="3" name="Picture 2"/>
          <p:cNvPicPr>
            <a:picLocks noChangeAspect="1"/>
          </p:cNvPicPr>
          <p:nvPr/>
        </p:nvPicPr>
        <p:blipFill>
          <a:blip r:embed="rId2"/>
          <a:stretch>
            <a:fillRect/>
          </a:stretch>
        </p:blipFill>
        <p:spPr>
          <a:xfrm>
            <a:off x="1758314" y="499534"/>
            <a:ext cx="8675371" cy="4903470"/>
          </a:xfrm>
          <a:prstGeom prst="rect">
            <a:avLst/>
          </a:prstGeom>
        </p:spPr>
      </p:pic>
      <p:sp>
        <p:nvSpPr>
          <p:cNvPr id="8" name="TextBox 7">
            <a:extLst>
              <a:ext uri="{FF2B5EF4-FFF2-40B4-BE49-F238E27FC236}">
                <a16:creationId xmlns:a16="http://schemas.microsoft.com/office/drawing/2014/main" id="{61C11209-B502-4A35-9393-9EE2195C68F5}"/>
              </a:ext>
            </a:extLst>
          </p:cNvPr>
          <p:cNvSpPr txBox="1"/>
          <p:nvPr/>
        </p:nvSpPr>
        <p:spPr>
          <a:xfrm>
            <a:off x="5147734" y="5618067"/>
            <a:ext cx="2108200" cy="523220"/>
          </a:xfrm>
          <a:prstGeom prst="rect">
            <a:avLst/>
          </a:prstGeom>
          <a:noFill/>
        </p:spPr>
        <p:txBody>
          <a:bodyPr wrap="square">
            <a:spAutoFit/>
          </a:bodyPr>
          <a:lstStyle/>
          <a:p>
            <a:pPr algn="just"/>
            <a:r>
              <a:rPr lang="en-IN" sz="2800" b="1" dirty="0">
                <a:solidFill>
                  <a:schemeClr val="accent5">
                    <a:lumMod val="50000"/>
                  </a:schemeClr>
                </a:solidFill>
                <a:latin typeface="Arial" panose="020B0604020202020204" pitchFamily="34" charset="0"/>
                <a:cs typeface="Arial" panose="020B0604020202020204" pitchFamily="34" charset="0"/>
              </a:rPr>
              <a:t>RUBBER</a:t>
            </a:r>
            <a:endParaRPr lang="en-IN" sz="2800" dirty="0"/>
          </a:p>
        </p:txBody>
      </p:sp>
    </p:spTree>
    <p:extLst>
      <p:ext uri="{BB962C8B-B14F-4D97-AF65-F5344CB8AC3E}">
        <p14:creationId xmlns:p14="http://schemas.microsoft.com/office/powerpoint/2010/main" val="41078359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10E5D8F-7C12-44C1-A1C2-98D68DA5517D}" type="datetime1">
              <a:rPr lang="en-IN" smtClean="0"/>
              <a:t>19-11-2023</a:t>
            </a:fld>
            <a:endParaRPr lang="en-IN"/>
          </a:p>
        </p:txBody>
      </p:sp>
      <p:sp>
        <p:nvSpPr>
          <p:cNvPr id="5" name="Footer Placeholder 4"/>
          <p:cNvSpPr>
            <a:spLocks noGrp="1"/>
          </p:cNvSpPr>
          <p:nvPr>
            <p:ph type="ftr" sz="quarter" idx="11"/>
          </p:nvPr>
        </p:nvSpPr>
        <p:spPr/>
        <p:txBody>
          <a:bodyPr/>
          <a:lstStyle/>
          <a:p>
            <a:r>
              <a:rPr lang="en-IN"/>
              <a:t>GVPCE(A)</a:t>
            </a:r>
          </a:p>
        </p:txBody>
      </p:sp>
      <p:sp>
        <p:nvSpPr>
          <p:cNvPr id="6" name="Slide Number Placeholder 5"/>
          <p:cNvSpPr>
            <a:spLocks noGrp="1"/>
          </p:cNvSpPr>
          <p:nvPr>
            <p:ph type="sldNum" sz="quarter" idx="12"/>
          </p:nvPr>
        </p:nvSpPr>
        <p:spPr/>
        <p:txBody>
          <a:bodyPr/>
          <a:lstStyle/>
          <a:p>
            <a:fld id="{BF351952-FCC5-4298-B703-2A3DF17613DC}" type="slidenum">
              <a:rPr lang="en-IN" smtClean="0"/>
              <a:t>75</a:t>
            </a:fld>
            <a:endParaRPr lang="en-IN"/>
          </a:p>
        </p:txBody>
      </p:sp>
      <p:pic>
        <p:nvPicPr>
          <p:cNvPr id="7" name="Picture 6"/>
          <p:cNvPicPr>
            <a:picLocks noChangeAspect="1"/>
          </p:cNvPicPr>
          <p:nvPr/>
        </p:nvPicPr>
        <p:blipFill>
          <a:blip r:embed="rId2"/>
          <a:stretch>
            <a:fillRect/>
          </a:stretch>
        </p:blipFill>
        <p:spPr>
          <a:xfrm>
            <a:off x="2452841" y="677334"/>
            <a:ext cx="7286317" cy="4848712"/>
          </a:xfrm>
          <a:prstGeom prst="rect">
            <a:avLst/>
          </a:prstGeom>
        </p:spPr>
      </p:pic>
      <p:sp>
        <p:nvSpPr>
          <p:cNvPr id="8" name="TextBox 7">
            <a:extLst>
              <a:ext uri="{FF2B5EF4-FFF2-40B4-BE49-F238E27FC236}">
                <a16:creationId xmlns:a16="http://schemas.microsoft.com/office/drawing/2014/main" id="{64A5DD01-71A9-4EE8-A7B7-075E6C191C61}"/>
              </a:ext>
            </a:extLst>
          </p:cNvPr>
          <p:cNvSpPr txBox="1"/>
          <p:nvPr/>
        </p:nvSpPr>
        <p:spPr>
          <a:xfrm>
            <a:off x="5638800" y="5756532"/>
            <a:ext cx="1210733" cy="523220"/>
          </a:xfrm>
          <a:prstGeom prst="rect">
            <a:avLst/>
          </a:prstGeom>
          <a:noFill/>
        </p:spPr>
        <p:txBody>
          <a:bodyPr wrap="square">
            <a:spAutoFit/>
          </a:bodyPr>
          <a:lstStyle/>
          <a:p>
            <a:r>
              <a:rPr lang="en-IN" sz="2800" b="1" dirty="0">
                <a:solidFill>
                  <a:schemeClr val="accent5">
                    <a:lumMod val="50000"/>
                  </a:schemeClr>
                </a:solidFill>
                <a:latin typeface="Arial" panose="020B0604020202020204" pitchFamily="34" charset="0"/>
                <a:cs typeface="Arial" panose="020B0604020202020204" pitchFamily="34" charset="0"/>
              </a:rPr>
              <a:t>P.V.C</a:t>
            </a:r>
            <a:endParaRPr lang="en-IN" sz="2800" dirty="0"/>
          </a:p>
        </p:txBody>
      </p:sp>
    </p:spTree>
    <p:extLst>
      <p:ext uri="{BB962C8B-B14F-4D97-AF65-F5344CB8AC3E}">
        <p14:creationId xmlns:p14="http://schemas.microsoft.com/office/powerpoint/2010/main" val="9348882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9D056-F671-43DA-A3C6-DE8A7E651422}"/>
              </a:ext>
            </a:extLst>
          </p:cNvPr>
          <p:cNvSpPr>
            <a:spLocks noGrp="1"/>
          </p:cNvSpPr>
          <p:nvPr>
            <p:ph type="title"/>
          </p:nvPr>
        </p:nvSpPr>
        <p:spPr/>
        <p:txBody>
          <a:bodyPr/>
          <a:lstStyle/>
          <a:p>
            <a:pPr algn="r"/>
            <a:r>
              <a:rPr lang="en-IN" b="1" dirty="0">
                <a:solidFill>
                  <a:schemeClr val="accent1"/>
                </a:solidFill>
              </a:rPr>
              <a:t>ROOFS</a:t>
            </a:r>
          </a:p>
        </p:txBody>
      </p:sp>
      <p:sp>
        <p:nvSpPr>
          <p:cNvPr id="3" name="Content Placeholder 2">
            <a:extLst>
              <a:ext uri="{FF2B5EF4-FFF2-40B4-BE49-F238E27FC236}">
                <a16:creationId xmlns:a16="http://schemas.microsoft.com/office/drawing/2014/main" id="{8F849AE6-526E-4ED5-BE2B-F43E7F32A20F}"/>
              </a:ext>
            </a:extLst>
          </p:cNvPr>
          <p:cNvSpPr>
            <a:spLocks noGrp="1"/>
          </p:cNvSpPr>
          <p:nvPr>
            <p:ph idx="1"/>
          </p:nvPr>
        </p:nvSpPr>
        <p:spPr>
          <a:xfrm>
            <a:off x="423863" y="1027905"/>
            <a:ext cx="5905500" cy="5058569"/>
          </a:xfrm>
        </p:spPr>
        <p:txBody>
          <a:bodyPr>
            <a:normAutofit lnSpcReduction="10000"/>
          </a:bodyPr>
          <a:lstStyle/>
          <a:p>
            <a:pPr marL="0" indent="0" algn="just">
              <a:buNone/>
            </a:pPr>
            <a:r>
              <a:rPr lang="en-IN" dirty="0"/>
              <a:t>Roof is defined as the uppermost part of a building which is constructed in the form of a framework to give protection to the building against rain, heat, snow, wind etc. </a:t>
            </a:r>
          </a:p>
          <a:p>
            <a:pPr marL="0" indent="0" algn="just">
              <a:buNone/>
            </a:pPr>
            <a:endParaRPr lang="en-IN" dirty="0"/>
          </a:p>
          <a:p>
            <a:pPr marL="0" indent="0" algn="just">
              <a:buNone/>
            </a:pPr>
            <a:r>
              <a:rPr lang="en-IN" dirty="0"/>
              <a:t>The roof and roof coverings receive rain and snow more directly and in much quantity as compared with walls.</a:t>
            </a:r>
          </a:p>
          <a:p>
            <a:pPr marL="0" indent="0" algn="just">
              <a:buNone/>
            </a:pPr>
            <a:endParaRPr lang="en-IN" dirty="0"/>
          </a:p>
          <a:p>
            <a:pPr marL="0" indent="0" algn="just">
              <a:buNone/>
            </a:pPr>
            <a:r>
              <a:rPr lang="en-IN" dirty="0"/>
              <a:t>It is essential to provide a positive barrier for the entry of moisture in the building.</a:t>
            </a:r>
          </a:p>
        </p:txBody>
      </p:sp>
      <p:pic>
        <p:nvPicPr>
          <p:cNvPr id="1026" name="Picture 2" descr="Inspiration - Roofing - Boral USA | Terracotta roof, Spanish tile roof,  House roof">
            <a:extLst>
              <a:ext uri="{FF2B5EF4-FFF2-40B4-BE49-F238E27FC236}">
                <a16:creationId xmlns:a16="http://schemas.microsoft.com/office/drawing/2014/main" id="{7C417157-3CBE-4B5A-AA46-73F0AA264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737" y="1768475"/>
            <a:ext cx="47244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015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61FA3-1513-4A32-9DC0-DC79981AC377}"/>
              </a:ext>
            </a:extLst>
          </p:cNvPr>
          <p:cNvSpPr>
            <a:spLocks noGrp="1"/>
          </p:cNvSpPr>
          <p:nvPr>
            <p:ph type="title"/>
          </p:nvPr>
        </p:nvSpPr>
        <p:spPr/>
        <p:txBody>
          <a:bodyPr/>
          <a:lstStyle/>
          <a:p>
            <a:r>
              <a:rPr lang="en-IN" dirty="0"/>
              <a:t>Requirements of a good roof</a:t>
            </a:r>
          </a:p>
        </p:txBody>
      </p:sp>
      <p:sp>
        <p:nvSpPr>
          <p:cNvPr id="3" name="Content Placeholder 2">
            <a:extLst>
              <a:ext uri="{FF2B5EF4-FFF2-40B4-BE49-F238E27FC236}">
                <a16:creationId xmlns:a16="http://schemas.microsoft.com/office/drawing/2014/main" id="{927E5AFE-2D8C-498B-841C-63D9810C2279}"/>
              </a:ext>
            </a:extLst>
          </p:cNvPr>
          <p:cNvSpPr>
            <a:spLocks noGrp="1"/>
          </p:cNvSpPr>
          <p:nvPr>
            <p:ph idx="1"/>
          </p:nvPr>
        </p:nvSpPr>
        <p:spPr/>
        <p:txBody>
          <a:bodyPr>
            <a:normAutofit lnSpcReduction="10000"/>
          </a:bodyPr>
          <a:lstStyle/>
          <a:p>
            <a:r>
              <a:rPr lang="en-IN" dirty="0"/>
              <a:t>Durable against various agencies i.e. wind, rain, sun, etc.</a:t>
            </a:r>
          </a:p>
          <a:p>
            <a:endParaRPr lang="en-IN" dirty="0"/>
          </a:p>
          <a:p>
            <a:r>
              <a:rPr lang="en-IN" dirty="0"/>
              <a:t>Desirable insulation against sound and heat.</a:t>
            </a:r>
          </a:p>
          <a:p>
            <a:endParaRPr lang="en-IN" dirty="0"/>
          </a:p>
          <a:p>
            <a:r>
              <a:rPr lang="en-IN" dirty="0"/>
              <a:t>Good drainage arrangement</a:t>
            </a:r>
          </a:p>
          <a:p>
            <a:endParaRPr lang="en-IN" dirty="0"/>
          </a:p>
          <a:p>
            <a:r>
              <a:rPr lang="en-IN" dirty="0"/>
              <a:t>Efficient water proofing arrangement.</a:t>
            </a:r>
          </a:p>
          <a:p>
            <a:endParaRPr lang="en-IN" dirty="0"/>
          </a:p>
          <a:p>
            <a:r>
              <a:rPr lang="en-IN" dirty="0"/>
              <a:t>Should be fire resistant.</a:t>
            </a:r>
          </a:p>
        </p:txBody>
      </p:sp>
    </p:spTree>
    <p:extLst>
      <p:ext uri="{BB962C8B-B14F-4D97-AF65-F5344CB8AC3E}">
        <p14:creationId xmlns:p14="http://schemas.microsoft.com/office/powerpoint/2010/main" val="38149891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8457E-20DA-423F-A5AF-CF5BBD4A12F3}"/>
              </a:ext>
            </a:extLst>
          </p:cNvPr>
          <p:cNvSpPr>
            <a:spLocks noGrp="1"/>
          </p:cNvSpPr>
          <p:nvPr>
            <p:ph type="title"/>
          </p:nvPr>
        </p:nvSpPr>
        <p:spPr/>
        <p:txBody>
          <a:bodyPr/>
          <a:lstStyle/>
          <a:p>
            <a:r>
              <a:rPr lang="en-IN" dirty="0"/>
              <a:t>DIFFERENT TYPES OF ROOFS</a:t>
            </a:r>
          </a:p>
        </p:txBody>
      </p:sp>
      <p:sp>
        <p:nvSpPr>
          <p:cNvPr id="3" name="Content Placeholder 2">
            <a:extLst>
              <a:ext uri="{FF2B5EF4-FFF2-40B4-BE49-F238E27FC236}">
                <a16:creationId xmlns:a16="http://schemas.microsoft.com/office/drawing/2014/main" id="{B164149F-D459-46CE-BF47-069026389176}"/>
              </a:ext>
            </a:extLst>
          </p:cNvPr>
          <p:cNvSpPr>
            <a:spLocks noGrp="1"/>
          </p:cNvSpPr>
          <p:nvPr>
            <p:ph idx="1"/>
          </p:nvPr>
        </p:nvSpPr>
        <p:spPr/>
        <p:txBody>
          <a:bodyPr/>
          <a:lstStyle/>
          <a:p>
            <a:pPr marL="0" indent="0">
              <a:buNone/>
            </a:pPr>
            <a:r>
              <a:rPr lang="en-IN" dirty="0"/>
              <a:t>The roofs are classified into the following three categories</a:t>
            </a:r>
          </a:p>
          <a:p>
            <a:pPr marL="0" indent="0">
              <a:buNone/>
            </a:pPr>
            <a:endParaRPr lang="en-IN" dirty="0"/>
          </a:p>
          <a:p>
            <a:pPr>
              <a:buFont typeface="Wingdings" panose="05000000000000000000" pitchFamily="2" charset="2"/>
              <a:buChar char="v"/>
            </a:pPr>
            <a:r>
              <a:rPr lang="en-IN" dirty="0"/>
              <a:t> Pitched or sloping roofs</a:t>
            </a:r>
          </a:p>
          <a:p>
            <a:pPr>
              <a:buFont typeface="Wingdings" panose="05000000000000000000" pitchFamily="2" charset="2"/>
              <a:buChar char="v"/>
            </a:pPr>
            <a:endParaRPr lang="en-IN" dirty="0"/>
          </a:p>
          <a:p>
            <a:pPr>
              <a:buFont typeface="Wingdings" panose="05000000000000000000" pitchFamily="2" charset="2"/>
              <a:buChar char="v"/>
            </a:pPr>
            <a:r>
              <a:rPr lang="en-IN" dirty="0"/>
              <a:t> Flat or terraced roofs</a:t>
            </a:r>
          </a:p>
          <a:p>
            <a:pPr>
              <a:buFont typeface="Wingdings" panose="05000000000000000000" pitchFamily="2" charset="2"/>
              <a:buChar char="v"/>
            </a:pPr>
            <a:endParaRPr lang="en-IN" dirty="0"/>
          </a:p>
          <a:p>
            <a:pPr>
              <a:buFont typeface="Wingdings" panose="05000000000000000000" pitchFamily="2" charset="2"/>
              <a:buChar char="v"/>
            </a:pPr>
            <a:r>
              <a:rPr lang="en-IN" dirty="0"/>
              <a:t> Curved roofs  </a:t>
            </a:r>
          </a:p>
        </p:txBody>
      </p:sp>
    </p:spTree>
    <p:extLst>
      <p:ext uri="{BB962C8B-B14F-4D97-AF65-F5344CB8AC3E}">
        <p14:creationId xmlns:p14="http://schemas.microsoft.com/office/powerpoint/2010/main" val="24409471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1F368-2186-4FE2-A958-9FACF24EF815}"/>
              </a:ext>
            </a:extLst>
          </p:cNvPr>
          <p:cNvSpPr>
            <a:spLocks noGrp="1"/>
          </p:cNvSpPr>
          <p:nvPr>
            <p:ph type="title"/>
          </p:nvPr>
        </p:nvSpPr>
        <p:spPr/>
        <p:txBody>
          <a:bodyPr/>
          <a:lstStyle/>
          <a:p>
            <a:r>
              <a:rPr lang="en-IN" dirty="0"/>
              <a:t>PITCHED ROOFS</a:t>
            </a:r>
          </a:p>
        </p:txBody>
      </p:sp>
      <p:sp>
        <p:nvSpPr>
          <p:cNvPr id="3" name="Content Placeholder 2">
            <a:extLst>
              <a:ext uri="{FF2B5EF4-FFF2-40B4-BE49-F238E27FC236}">
                <a16:creationId xmlns:a16="http://schemas.microsoft.com/office/drawing/2014/main" id="{E4D1F665-7E4A-4A51-B8B3-8D172D72EBE4}"/>
              </a:ext>
            </a:extLst>
          </p:cNvPr>
          <p:cNvSpPr>
            <a:spLocks noGrp="1"/>
          </p:cNvSpPr>
          <p:nvPr>
            <p:ph idx="1"/>
          </p:nvPr>
        </p:nvSpPr>
        <p:spPr/>
        <p:txBody>
          <a:bodyPr/>
          <a:lstStyle/>
          <a:p>
            <a:pPr marL="0" indent="0">
              <a:buNone/>
            </a:pPr>
            <a:r>
              <a:rPr lang="en-IN" dirty="0"/>
              <a:t>The pitched roofs have sloping top surface and they are useful at places where rainfall or snowfall is heavy. </a:t>
            </a:r>
          </a:p>
          <a:p>
            <a:pPr marL="0" indent="0">
              <a:buNone/>
            </a:pPr>
            <a:endParaRPr lang="en-IN" dirty="0"/>
          </a:p>
          <a:p>
            <a:pPr>
              <a:buFont typeface="Wingdings" panose="05000000000000000000" pitchFamily="2" charset="2"/>
              <a:buChar char="v"/>
            </a:pPr>
            <a:r>
              <a:rPr lang="en-IN" dirty="0"/>
              <a:t> single roofs</a:t>
            </a:r>
          </a:p>
          <a:p>
            <a:pPr>
              <a:buFont typeface="Wingdings" panose="05000000000000000000" pitchFamily="2" charset="2"/>
              <a:buChar char="v"/>
            </a:pPr>
            <a:endParaRPr lang="en-IN" dirty="0"/>
          </a:p>
          <a:p>
            <a:pPr>
              <a:buFont typeface="Wingdings" panose="05000000000000000000" pitchFamily="2" charset="2"/>
              <a:buChar char="v"/>
            </a:pPr>
            <a:r>
              <a:rPr lang="en-IN" dirty="0"/>
              <a:t>Double or purlin roof</a:t>
            </a:r>
          </a:p>
          <a:p>
            <a:pPr>
              <a:buFont typeface="Wingdings" panose="05000000000000000000" pitchFamily="2" charset="2"/>
              <a:buChar char="v"/>
            </a:pPr>
            <a:endParaRPr lang="en-IN" dirty="0"/>
          </a:p>
          <a:p>
            <a:pPr>
              <a:buFont typeface="Wingdings" panose="05000000000000000000" pitchFamily="2" charset="2"/>
              <a:buChar char="v"/>
            </a:pPr>
            <a:r>
              <a:rPr lang="en-IN" dirty="0"/>
              <a:t>Trussed roofs</a:t>
            </a:r>
          </a:p>
        </p:txBody>
      </p:sp>
    </p:spTree>
    <p:extLst>
      <p:ext uri="{BB962C8B-B14F-4D97-AF65-F5344CB8AC3E}">
        <p14:creationId xmlns:p14="http://schemas.microsoft.com/office/powerpoint/2010/main" val="3160085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3C644-EA12-4A8A-8BAA-37B2C1E6FEFA}"/>
              </a:ext>
            </a:extLst>
          </p:cNvPr>
          <p:cNvSpPr>
            <a:spLocks noGrp="1"/>
          </p:cNvSpPr>
          <p:nvPr>
            <p:ph type="title"/>
          </p:nvPr>
        </p:nvSpPr>
        <p:spPr/>
        <p:txBody>
          <a:bodyPr/>
          <a:lstStyle/>
          <a:p>
            <a:pPr algn="r"/>
            <a:r>
              <a:rPr lang="en-IN" b="1" dirty="0">
                <a:solidFill>
                  <a:srgbClr val="00B0F0"/>
                </a:solidFill>
              </a:rPr>
              <a:t>Stone lintels</a:t>
            </a:r>
          </a:p>
        </p:txBody>
      </p:sp>
      <p:sp>
        <p:nvSpPr>
          <p:cNvPr id="3" name="Content Placeholder 2">
            <a:extLst>
              <a:ext uri="{FF2B5EF4-FFF2-40B4-BE49-F238E27FC236}">
                <a16:creationId xmlns:a16="http://schemas.microsoft.com/office/drawing/2014/main" id="{5FCB5DF4-8F4C-4FC9-8305-48BF715D5685}"/>
              </a:ext>
            </a:extLst>
          </p:cNvPr>
          <p:cNvSpPr>
            <a:spLocks noGrp="1"/>
          </p:cNvSpPr>
          <p:nvPr>
            <p:ph idx="1"/>
          </p:nvPr>
        </p:nvSpPr>
        <p:spPr/>
        <p:txBody>
          <a:bodyPr/>
          <a:lstStyle/>
          <a:p>
            <a:r>
              <a:rPr lang="en-IN" dirty="0"/>
              <a:t>These lintels consists of slabs of stones which are placed across the openings. </a:t>
            </a:r>
          </a:p>
          <a:p>
            <a:r>
              <a:rPr lang="en-IN" dirty="0"/>
              <a:t>The stone lintels may be formed of a single piece or more than one piece. </a:t>
            </a:r>
          </a:p>
        </p:txBody>
      </p:sp>
      <p:pic>
        <p:nvPicPr>
          <p:cNvPr id="2050" name="Picture 2" descr="Sandstone Lintels - Buy Lintel,Architectural Lintel,Stone Lintel Product on  Alibaba.com">
            <a:extLst>
              <a:ext uri="{FF2B5EF4-FFF2-40B4-BE49-F238E27FC236}">
                <a16:creationId xmlns:a16="http://schemas.microsoft.com/office/drawing/2014/main" id="{E7F1B292-417C-4C0F-B5A5-13E228155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870" y="3495357"/>
            <a:ext cx="3996690" cy="29975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rches and Lintels in Building Architecture -BuildersMART">
            <a:extLst>
              <a:ext uri="{FF2B5EF4-FFF2-40B4-BE49-F238E27FC236}">
                <a16:creationId xmlns:a16="http://schemas.microsoft.com/office/drawing/2014/main" id="{56F9E2DC-17E1-443D-AF72-FDA51FB6E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230" y="3495358"/>
            <a:ext cx="2997518" cy="2997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9814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itched Roof : Components &amp; Types of Pitched Roof">
            <a:extLst>
              <a:ext uri="{FF2B5EF4-FFF2-40B4-BE49-F238E27FC236}">
                <a16:creationId xmlns:a16="http://schemas.microsoft.com/office/drawing/2014/main" id="{0FC281D3-D78C-458E-B811-0230F340B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38" y="481263"/>
            <a:ext cx="6972021" cy="38501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ACCA6D-5CAD-46D2-83E1-8B8B5EFA0EC7}"/>
              </a:ext>
            </a:extLst>
          </p:cNvPr>
          <p:cNvSpPr txBox="1"/>
          <p:nvPr/>
        </p:nvSpPr>
        <p:spPr>
          <a:xfrm flipH="1">
            <a:off x="1569720" y="6115127"/>
            <a:ext cx="3020730" cy="523220"/>
          </a:xfrm>
          <a:prstGeom prst="rect">
            <a:avLst/>
          </a:prstGeom>
          <a:noFill/>
        </p:spPr>
        <p:txBody>
          <a:bodyPr wrap="square" rtlCol="0">
            <a:spAutoFit/>
          </a:bodyPr>
          <a:lstStyle/>
          <a:p>
            <a:r>
              <a:rPr lang="en-IN" sz="2800" dirty="0">
                <a:solidFill>
                  <a:schemeClr val="accent1"/>
                </a:solidFill>
              </a:rPr>
              <a:t>PITCHED ROOF</a:t>
            </a:r>
          </a:p>
        </p:txBody>
      </p:sp>
      <p:pic>
        <p:nvPicPr>
          <p:cNvPr id="1026" name="Picture 2" descr="Roof Truss - Types, Components, Advantages">
            <a:extLst>
              <a:ext uri="{FF2B5EF4-FFF2-40B4-BE49-F238E27FC236}">
                <a16:creationId xmlns:a16="http://schemas.microsoft.com/office/drawing/2014/main" id="{C4388E80-05F7-49EF-A149-5D1219BF3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1432" y="3661376"/>
            <a:ext cx="5550568" cy="2364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9928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1CB24-8827-488A-9EA4-059528F7CDDB}"/>
              </a:ext>
            </a:extLst>
          </p:cNvPr>
          <p:cNvSpPr>
            <a:spLocks noGrp="1"/>
          </p:cNvSpPr>
          <p:nvPr>
            <p:ph type="title"/>
          </p:nvPr>
        </p:nvSpPr>
        <p:spPr/>
        <p:txBody>
          <a:bodyPr/>
          <a:lstStyle/>
          <a:p>
            <a:r>
              <a:rPr lang="en-IN" dirty="0"/>
              <a:t>SINGLE ROOFS</a:t>
            </a:r>
          </a:p>
        </p:txBody>
      </p:sp>
      <p:sp>
        <p:nvSpPr>
          <p:cNvPr id="3" name="Content Placeholder 2">
            <a:extLst>
              <a:ext uri="{FF2B5EF4-FFF2-40B4-BE49-F238E27FC236}">
                <a16:creationId xmlns:a16="http://schemas.microsoft.com/office/drawing/2014/main" id="{7B173FAB-71B4-4C43-AE5A-233BBB6A89BA}"/>
              </a:ext>
            </a:extLst>
          </p:cNvPr>
          <p:cNvSpPr>
            <a:spLocks noGrp="1"/>
          </p:cNvSpPr>
          <p:nvPr>
            <p:ph idx="1"/>
          </p:nvPr>
        </p:nvSpPr>
        <p:spPr/>
        <p:txBody>
          <a:bodyPr/>
          <a:lstStyle/>
          <a:p>
            <a:pPr marL="0" indent="0">
              <a:buNone/>
            </a:pPr>
            <a:r>
              <a:rPr lang="en-IN" dirty="0"/>
              <a:t>In this type of roofs, the common rafters are provided to each slope without any intermediate support.</a:t>
            </a:r>
          </a:p>
          <a:p>
            <a:pPr marL="0" indent="0">
              <a:buNone/>
            </a:pPr>
            <a:endParaRPr lang="en-IN" dirty="0"/>
          </a:p>
          <a:p>
            <a:r>
              <a:rPr lang="en-IN" dirty="0"/>
              <a:t> Lean to roof</a:t>
            </a:r>
          </a:p>
          <a:p>
            <a:r>
              <a:rPr lang="en-IN" dirty="0"/>
              <a:t> Couple roof</a:t>
            </a:r>
          </a:p>
          <a:p>
            <a:r>
              <a:rPr lang="en-IN" dirty="0"/>
              <a:t> Couple close roof</a:t>
            </a:r>
          </a:p>
          <a:p>
            <a:r>
              <a:rPr lang="en-IN" dirty="0"/>
              <a:t> Couple beam roof</a:t>
            </a:r>
          </a:p>
          <a:p>
            <a:r>
              <a:rPr lang="en-IN" dirty="0"/>
              <a:t> Collar and scissors roof.</a:t>
            </a:r>
          </a:p>
        </p:txBody>
      </p:sp>
    </p:spTree>
    <p:extLst>
      <p:ext uri="{BB962C8B-B14F-4D97-AF65-F5344CB8AC3E}">
        <p14:creationId xmlns:p14="http://schemas.microsoft.com/office/powerpoint/2010/main" val="8498970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98E8-23AE-4E0F-AB29-C11A92202BF7}"/>
              </a:ext>
            </a:extLst>
          </p:cNvPr>
          <p:cNvSpPr>
            <a:spLocks noGrp="1"/>
          </p:cNvSpPr>
          <p:nvPr>
            <p:ph type="title"/>
          </p:nvPr>
        </p:nvSpPr>
        <p:spPr/>
        <p:txBody>
          <a:bodyPr/>
          <a:lstStyle/>
          <a:p>
            <a:r>
              <a:rPr lang="en-IN" dirty="0"/>
              <a:t>LEAN-TO ROOF</a:t>
            </a:r>
          </a:p>
        </p:txBody>
      </p:sp>
      <p:sp>
        <p:nvSpPr>
          <p:cNvPr id="3" name="Content Placeholder 2">
            <a:extLst>
              <a:ext uri="{FF2B5EF4-FFF2-40B4-BE49-F238E27FC236}">
                <a16:creationId xmlns:a16="http://schemas.microsoft.com/office/drawing/2014/main" id="{08EE2356-87EC-4211-BBD0-07F0E58617BB}"/>
              </a:ext>
            </a:extLst>
          </p:cNvPr>
          <p:cNvSpPr>
            <a:spLocks noGrp="1"/>
          </p:cNvSpPr>
          <p:nvPr>
            <p:ph idx="1"/>
          </p:nvPr>
        </p:nvSpPr>
        <p:spPr>
          <a:xfrm>
            <a:off x="300038" y="1825625"/>
            <a:ext cx="5572125" cy="4667250"/>
          </a:xfrm>
        </p:spPr>
        <p:txBody>
          <a:bodyPr>
            <a:normAutofit/>
          </a:bodyPr>
          <a:lstStyle/>
          <a:p>
            <a:pPr algn="just"/>
            <a:r>
              <a:rPr lang="en-IN" dirty="0"/>
              <a:t> Rafter slope to one side only.</a:t>
            </a:r>
          </a:p>
          <a:p>
            <a:pPr algn="just"/>
            <a:r>
              <a:rPr lang="en-IN" dirty="0"/>
              <a:t>Upper ends – rafters are fixed by nails to the wooden plates.</a:t>
            </a:r>
          </a:p>
          <a:p>
            <a:pPr algn="just"/>
            <a:r>
              <a:rPr lang="en-IN" dirty="0"/>
              <a:t>Lower ends – rafters are notched and nailed to the wooden post plate.</a:t>
            </a:r>
          </a:p>
          <a:p>
            <a:pPr algn="just"/>
            <a:r>
              <a:rPr lang="en-IN" dirty="0"/>
              <a:t>Battens are placed and fixed over rafters.</a:t>
            </a:r>
          </a:p>
          <a:p>
            <a:pPr algn="just"/>
            <a:r>
              <a:rPr lang="en-IN" dirty="0"/>
              <a:t>Roof covering materials.</a:t>
            </a:r>
          </a:p>
          <a:p>
            <a:pPr algn="just"/>
            <a:r>
              <a:rPr lang="en-IN" dirty="0"/>
              <a:t>Spans </a:t>
            </a:r>
            <a:r>
              <a:rPr lang="en-IN" dirty="0" err="1"/>
              <a:t>upto</a:t>
            </a:r>
            <a:r>
              <a:rPr lang="en-IN" dirty="0"/>
              <a:t> 2.5 m.</a:t>
            </a:r>
          </a:p>
          <a:p>
            <a:pPr algn="just"/>
            <a:endParaRPr lang="en-IN" dirty="0"/>
          </a:p>
          <a:p>
            <a:pPr algn="just"/>
            <a:endParaRPr lang="en-IN" dirty="0"/>
          </a:p>
        </p:txBody>
      </p:sp>
      <p:pic>
        <p:nvPicPr>
          <p:cNvPr id="2052" name="Picture 4" descr="AR8321 – UNIT-4 -TIMBER IN BUILDING CONSTRUCTION – McGANS's">
            <a:extLst>
              <a:ext uri="{FF2B5EF4-FFF2-40B4-BE49-F238E27FC236}">
                <a16:creationId xmlns:a16="http://schemas.microsoft.com/office/drawing/2014/main" id="{27EF35D6-1FCF-40C5-AD23-D9B5F94E5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025" y="2268537"/>
            <a:ext cx="4381500"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0118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78E7-77E4-4756-9E02-C151E539A087}"/>
              </a:ext>
            </a:extLst>
          </p:cNvPr>
          <p:cNvSpPr>
            <a:spLocks noGrp="1"/>
          </p:cNvSpPr>
          <p:nvPr>
            <p:ph type="title"/>
          </p:nvPr>
        </p:nvSpPr>
        <p:spPr/>
        <p:txBody>
          <a:bodyPr/>
          <a:lstStyle/>
          <a:p>
            <a:r>
              <a:rPr lang="en-IN" dirty="0"/>
              <a:t>COUPLE ROOFS</a:t>
            </a:r>
          </a:p>
        </p:txBody>
      </p:sp>
      <p:sp>
        <p:nvSpPr>
          <p:cNvPr id="3" name="Content Placeholder 2">
            <a:extLst>
              <a:ext uri="{FF2B5EF4-FFF2-40B4-BE49-F238E27FC236}">
                <a16:creationId xmlns:a16="http://schemas.microsoft.com/office/drawing/2014/main" id="{98A81220-E60C-4BE2-A80A-DEA8E798DA34}"/>
              </a:ext>
            </a:extLst>
          </p:cNvPr>
          <p:cNvSpPr>
            <a:spLocks noGrp="1"/>
          </p:cNvSpPr>
          <p:nvPr>
            <p:ph idx="1"/>
          </p:nvPr>
        </p:nvSpPr>
        <p:spPr>
          <a:xfrm>
            <a:off x="314326" y="1825624"/>
            <a:ext cx="5029200" cy="4789489"/>
          </a:xfrm>
        </p:spPr>
        <p:txBody>
          <a:bodyPr>
            <a:normAutofit lnSpcReduction="10000"/>
          </a:bodyPr>
          <a:lstStyle/>
          <a:p>
            <a:pPr algn="just"/>
            <a:r>
              <a:rPr lang="en-IN" dirty="0"/>
              <a:t>It is formed by a pair of inclined rafters, centre ridge piece and wall plate for supporting the whole roof.</a:t>
            </a:r>
          </a:p>
          <a:p>
            <a:pPr algn="just"/>
            <a:endParaRPr lang="en-IN" dirty="0"/>
          </a:p>
          <a:p>
            <a:pPr algn="just"/>
            <a:r>
              <a:rPr lang="en-IN" dirty="0"/>
              <a:t>Battens are supported on common rafters and roofing material on battens.</a:t>
            </a:r>
          </a:p>
          <a:p>
            <a:pPr algn="just"/>
            <a:endParaRPr lang="en-IN" dirty="0"/>
          </a:p>
          <a:p>
            <a:pPr algn="just"/>
            <a:r>
              <a:rPr lang="en-IN" dirty="0"/>
              <a:t>Span of couple roof is limited to 3.5m.</a:t>
            </a:r>
          </a:p>
        </p:txBody>
      </p:sp>
      <p:pic>
        <p:nvPicPr>
          <p:cNvPr id="3074" name="Picture 2" descr="Pitched Roof : Components &amp; Types of Pitched Roof">
            <a:extLst>
              <a:ext uri="{FF2B5EF4-FFF2-40B4-BE49-F238E27FC236}">
                <a16:creationId xmlns:a16="http://schemas.microsoft.com/office/drawing/2014/main" id="{992CF9B7-A9EA-43AC-8DE5-D1C8D9AE68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2252" y="2532061"/>
            <a:ext cx="5617286" cy="3376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3541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579E-F45C-450F-A2D6-63D7E4474458}"/>
              </a:ext>
            </a:extLst>
          </p:cNvPr>
          <p:cNvSpPr>
            <a:spLocks noGrp="1"/>
          </p:cNvSpPr>
          <p:nvPr>
            <p:ph type="title"/>
          </p:nvPr>
        </p:nvSpPr>
        <p:spPr/>
        <p:txBody>
          <a:bodyPr/>
          <a:lstStyle/>
          <a:p>
            <a:r>
              <a:rPr lang="en-IN" dirty="0"/>
              <a:t>TRUSSED ROOFS </a:t>
            </a:r>
          </a:p>
        </p:txBody>
      </p:sp>
      <p:sp>
        <p:nvSpPr>
          <p:cNvPr id="3" name="Content Placeholder 2">
            <a:extLst>
              <a:ext uri="{FF2B5EF4-FFF2-40B4-BE49-F238E27FC236}">
                <a16:creationId xmlns:a16="http://schemas.microsoft.com/office/drawing/2014/main" id="{A48CBF12-452B-4384-A389-27031C03A5ED}"/>
              </a:ext>
            </a:extLst>
          </p:cNvPr>
          <p:cNvSpPr>
            <a:spLocks noGrp="1"/>
          </p:cNvSpPr>
          <p:nvPr>
            <p:ph idx="1"/>
          </p:nvPr>
        </p:nvSpPr>
        <p:spPr>
          <a:xfrm>
            <a:off x="838200" y="1825625"/>
            <a:ext cx="4562475" cy="4351338"/>
          </a:xfrm>
        </p:spPr>
        <p:txBody>
          <a:bodyPr/>
          <a:lstStyle/>
          <a:p>
            <a:pPr algn="just"/>
            <a:r>
              <a:rPr lang="en-IN" dirty="0"/>
              <a:t>A number of straight members connected in the shape of a triangle and forming a frame is known as truss.</a:t>
            </a:r>
          </a:p>
          <a:p>
            <a:pPr algn="just"/>
            <a:r>
              <a:rPr lang="en-IN" dirty="0"/>
              <a:t>Truss are provided at regular interval of about 3m along the length.</a:t>
            </a:r>
          </a:p>
          <a:p>
            <a:pPr algn="just"/>
            <a:r>
              <a:rPr lang="en-IN" dirty="0"/>
              <a:t>Used for span more than 5m.</a:t>
            </a:r>
          </a:p>
        </p:txBody>
      </p:sp>
      <p:pic>
        <p:nvPicPr>
          <p:cNvPr id="4098" name="Picture 2" descr="Related image | Roof truss design, Roof trusses, Roof construction">
            <a:extLst>
              <a:ext uri="{FF2B5EF4-FFF2-40B4-BE49-F238E27FC236}">
                <a16:creationId xmlns:a16="http://schemas.microsoft.com/office/drawing/2014/main" id="{7A16B690-72E5-4D3D-B3F0-3DB56F1E7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676" y="2092951"/>
            <a:ext cx="6657185" cy="2836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607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0D92-6938-4A82-91EE-6FAB6C3654F2}"/>
              </a:ext>
            </a:extLst>
          </p:cNvPr>
          <p:cNvSpPr>
            <a:spLocks noGrp="1"/>
          </p:cNvSpPr>
          <p:nvPr>
            <p:ph type="title"/>
          </p:nvPr>
        </p:nvSpPr>
        <p:spPr/>
        <p:txBody>
          <a:bodyPr/>
          <a:lstStyle/>
          <a:p>
            <a:r>
              <a:rPr lang="en-IN" dirty="0"/>
              <a:t>King post truss</a:t>
            </a:r>
          </a:p>
        </p:txBody>
      </p:sp>
      <p:sp>
        <p:nvSpPr>
          <p:cNvPr id="3" name="Content Placeholder 2">
            <a:extLst>
              <a:ext uri="{FF2B5EF4-FFF2-40B4-BE49-F238E27FC236}">
                <a16:creationId xmlns:a16="http://schemas.microsoft.com/office/drawing/2014/main" id="{E2F3EFAC-5EB6-4D19-A548-B8C51ED4D5FB}"/>
              </a:ext>
            </a:extLst>
          </p:cNvPr>
          <p:cNvSpPr>
            <a:spLocks noGrp="1"/>
          </p:cNvSpPr>
          <p:nvPr>
            <p:ph idx="1"/>
          </p:nvPr>
        </p:nvSpPr>
        <p:spPr>
          <a:xfrm>
            <a:off x="838200" y="1825625"/>
            <a:ext cx="4605338" cy="4351338"/>
          </a:xfrm>
        </p:spPr>
        <p:txBody>
          <a:bodyPr/>
          <a:lstStyle/>
          <a:p>
            <a:r>
              <a:rPr lang="en-IN" dirty="0"/>
              <a:t>King post - central post.</a:t>
            </a:r>
          </a:p>
          <a:p>
            <a:r>
              <a:rPr lang="en-IN" dirty="0"/>
              <a:t>Struts – inclined members.</a:t>
            </a:r>
          </a:p>
          <a:p>
            <a:r>
              <a:rPr lang="en-IN" dirty="0"/>
              <a:t>Principal rafters – support the purlins.</a:t>
            </a:r>
          </a:p>
          <a:p>
            <a:r>
              <a:rPr lang="en-IN" dirty="0"/>
              <a:t>Span – 5 to 8 m.</a:t>
            </a:r>
          </a:p>
        </p:txBody>
      </p:sp>
      <p:pic>
        <p:nvPicPr>
          <p:cNvPr id="5122" name="Picture 2" descr="Different Types of Trusses Advantages and Disadvantages - Construction How">
            <a:extLst>
              <a:ext uri="{FF2B5EF4-FFF2-40B4-BE49-F238E27FC236}">
                <a16:creationId xmlns:a16="http://schemas.microsoft.com/office/drawing/2014/main" id="{FB25C56E-83FF-4A1C-BC0C-F7D4666BF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0700" y="3168650"/>
            <a:ext cx="5753100"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755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0D5D-AE67-4592-BD7E-8318F1E82A4F}"/>
              </a:ext>
            </a:extLst>
          </p:cNvPr>
          <p:cNvSpPr>
            <a:spLocks noGrp="1"/>
          </p:cNvSpPr>
          <p:nvPr>
            <p:ph type="title"/>
          </p:nvPr>
        </p:nvSpPr>
        <p:spPr/>
        <p:txBody>
          <a:bodyPr/>
          <a:lstStyle/>
          <a:p>
            <a:r>
              <a:rPr lang="en-IN" dirty="0"/>
              <a:t>Queen post truss</a:t>
            </a:r>
          </a:p>
        </p:txBody>
      </p:sp>
      <p:sp>
        <p:nvSpPr>
          <p:cNvPr id="3" name="Content Placeholder 2">
            <a:extLst>
              <a:ext uri="{FF2B5EF4-FFF2-40B4-BE49-F238E27FC236}">
                <a16:creationId xmlns:a16="http://schemas.microsoft.com/office/drawing/2014/main" id="{68FDB67C-3627-4CE1-8B75-1ACB75E8B655}"/>
              </a:ext>
            </a:extLst>
          </p:cNvPr>
          <p:cNvSpPr>
            <a:spLocks noGrp="1"/>
          </p:cNvSpPr>
          <p:nvPr>
            <p:ph idx="1"/>
          </p:nvPr>
        </p:nvSpPr>
        <p:spPr/>
        <p:txBody>
          <a:bodyPr/>
          <a:lstStyle/>
          <a:p>
            <a:r>
              <a:rPr lang="en-IN" dirty="0"/>
              <a:t>2 vertical posts </a:t>
            </a:r>
          </a:p>
          <a:p>
            <a:r>
              <a:rPr lang="en-IN" dirty="0"/>
              <a:t>Staining beam</a:t>
            </a:r>
          </a:p>
          <a:p>
            <a:r>
              <a:rPr lang="en-IN" dirty="0"/>
              <a:t>2 struts </a:t>
            </a:r>
          </a:p>
          <a:p>
            <a:r>
              <a:rPr lang="en-IN" dirty="0"/>
              <a:t>Straining sill </a:t>
            </a:r>
          </a:p>
          <a:p>
            <a:r>
              <a:rPr lang="en-IN" dirty="0"/>
              <a:t>Span – 8 to 12 m.</a:t>
            </a:r>
          </a:p>
        </p:txBody>
      </p:sp>
      <p:pic>
        <p:nvPicPr>
          <p:cNvPr id="6146" name="Picture 2" descr="Queen-post-truss - Truss - Wikipedia, the free encyclopedia | Roof trusses, Roof  truss design, Timber truss">
            <a:extLst>
              <a:ext uri="{FF2B5EF4-FFF2-40B4-BE49-F238E27FC236}">
                <a16:creationId xmlns:a16="http://schemas.microsoft.com/office/drawing/2014/main" id="{E628E270-4340-451C-BFB4-539B20958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941" y="2843214"/>
            <a:ext cx="6589059"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8720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8FF0-8E54-49E3-BECC-65DE611F0440}"/>
              </a:ext>
            </a:extLst>
          </p:cNvPr>
          <p:cNvSpPr>
            <a:spLocks noGrp="1"/>
          </p:cNvSpPr>
          <p:nvPr>
            <p:ph type="title"/>
          </p:nvPr>
        </p:nvSpPr>
        <p:spPr/>
        <p:txBody>
          <a:bodyPr/>
          <a:lstStyle/>
          <a:p>
            <a:r>
              <a:rPr lang="en-IN" dirty="0"/>
              <a:t>FLAT ROOFS</a:t>
            </a:r>
          </a:p>
        </p:txBody>
      </p:sp>
      <p:sp>
        <p:nvSpPr>
          <p:cNvPr id="3" name="Content Placeholder 2">
            <a:extLst>
              <a:ext uri="{FF2B5EF4-FFF2-40B4-BE49-F238E27FC236}">
                <a16:creationId xmlns:a16="http://schemas.microsoft.com/office/drawing/2014/main" id="{92A6F415-B169-42E0-AD36-58C9AE7A4C6C}"/>
              </a:ext>
            </a:extLst>
          </p:cNvPr>
          <p:cNvSpPr>
            <a:spLocks noGrp="1"/>
          </p:cNvSpPr>
          <p:nvPr>
            <p:ph idx="1"/>
          </p:nvPr>
        </p:nvSpPr>
        <p:spPr>
          <a:xfrm>
            <a:off x="838200" y="1825625"/>
            <a:ext cx="4833938" cy="4351338"/>
          </a:xfrm>
        </p:spPr>
        <p:txBody>
          <a:bodyPr/>
          <a:lstStyle/>
          <a:p>
            <a:pPr algn="just"/>
            <a:r>
              <a:rPr lang="en-IN" dirty="0"/>
              <a:t>It is one which is either horizontal or horizontal with slope less than 10°.</a:t>
            </a:r>
          </a:p>
          <a:p>
            <a:pPr algn="just"/>
            <a:r>
              <a:rPr lang="en-IN" dirty="0"/>
              <a:t>Types of flat roofs:</a:t>
            </a:r>
          </a:p>
          <a:p>
            <a:pPr algn="just">
              <a:buFont typeface="Wingdings" panose="05000000000000000000" pitchFamily="2" charset="2"/>
              <a:buChar char="Ø"/>
            </a:pPr>
            <a:r>
              <a:rPr lang="en-IN" dirty="0"/>
              <a:t>Madras terrace roofs</a:t>
            </a:r>
          </a:p>
          <a:p>
            <a:pPr algn="just">
              <a:buFont typeface="Wingdings" panose="05000000000000000000" pitchFamily="2" charset="2"/>
              <a:buChar char="Ø"/>
            </a:pPr>
            <a:r>
              <a:rPr lang="en-IN" dirty="0"/>
              <a:t>Reinforced cement concrete slab roof.</a:t>
            </a:r>
          </a:p>
        </p:txBody>
      </p:sp>
      <p:pic>
        <p:nvPicPr>
          <p:cNvPr id="7170" name="Picture 2" descr="Flat Roof Materials &amp; Installation Costs 2021: PVC vs. TPO, EPDM, BUR">
            <a:extLst>
              <a:ext uri="{FF2B5EF4-FFF2-40B4-BE49-F238E27FC236}">
                <a16:creationId xmlns:a16="http://schemas.microsoft.com/office/drawing/2014/main" id="{DC73B3C4-6399-4C1D-B265-354C72DA3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588" y="2457450"/>
            <a:ext cx="4940276" cy="371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5245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C957-14C2-4E9E-AC41-51BFDA198B45}"/>
              </a:ext>
            </a:extLst>
          </p:cNvPr>
          <p:cNvSpPr>
            <a:spLocks noGrp="1"/>
          </p:cNvSpPr>
          <p:nvPr>
            <p:ph type="title"/>
          </p:nvPr>
        </p:nvSpPr>
        <p:spPr/>
        <p:txBody>
          <a:bodyPr/>
          <a:lstStyle/>
          <a:p>
            <a:r>
              <a:rPr lang="en-IN" dirty="0"/>
              <a:t>CURVED ROOFS</a:t>
            </a:r>
          </a:p>
        </p:txBody>
      </p:sp>
      <p:sp>
        <p:nvSpPr>
          <p:cNvPr id="3" name="Content Placeholder 2">
            <a:extLst>
              <a:ext uri="{FF2B5EF4-FFF2-40B4-BE49-F238E27FC236}">
                <a16:creationId xmlns:a16="http://schemas.microsoft.com/office/drawing/2014/main" id="{5F18B8BB-4EB8-4F61-933D-A241491323CD}"/>
              </a:ext>
            </a:extLst>
          </p:cNvPr>
          <p:cNvSpPr>
            <a:spLocks noGrp="1"/>
          </p:cNvSpPr>
          <p:nvPr>
            <p:ph idx="1"/>
          </p:nvPr>
        </p:nvSpPr>
        <p:spPr>
          <a:xfrm>
            <a:off x="485776" y="1825624"/>
            <a:ext cx="5329238" cy="4532313"/>
          </a:xfrm>
        </p:spPr>
        <p:txBody>
          <a:bodyPr>
            <a:normAutofit/>
          </a:bodyPr>
          <a:lstStyle/>
          <a:p>
            <a:pPr algn="just"/>
            <a:r>
              <a:rPr lang="en-IN" dirty="0"/>
              <a:t>Modification of pitched roof and are frequently employed in modern age to cover large areas.</a:t>
            </a:r>
          </a:p>
          <a:p>
            <a:pPr algn="just"/>
            <a:r>
              <a:rPr lang="en-IN" dirty="0"/>
              <a:t>Useful for assembly halls recreation centres, factories, monumental works.</a:t>
            </a:r>
          </a:p>
          <a:p>
            <a:pPr algn="just"/>
            <a:r>
              <a:rPr lang="en-IN" dirty="0"/>
              <a:t>Pleasing appearance.</a:t>
            </a:r>
          </a:p>
          <a:p>
            <a:pPr algn="just"/>
            <a:r>
              <a:rPr lang="en-IN" dirty="0"/>
              <a:t>Types:</a:t>
            </a:r>
          </a:p>
          <a:p>
            <a:pPr lvl="1" algn="just"/>
            <a:r>
              <a:rPr lang="en-IN" dirty="0"/>
              <a:t>Shell roofs </a:t>
            </a:r>
          </a:p>
          <a:p>
            <a:pPr lvl="1" algn="just"/>
            <a:r>
              <a:rPr lang="en-IN" dirty="0"/>
              <a:t>Domes.</a:t>
            </a:r>
          </a:p>
        </p:txBody>
      </p:sp>
      <p:pic>
        <p:nvPicPr>
          <p:cNvPr id="8194" name="Picture 2" descr="TIA Architects | Projects">
            <a:extLst>
              <a:ext uri="{FF2B5EF4-FFF2-40B4-BE49-F238E27FC236}">
                <a16:creationId xmlns:a16="http://schemas.microsoft.com/office/drawing/2014/main" id="{DC13AAFA-8638-49A7-B298-D61E24B4C4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7850" y="3748088"/>
            <a:ext cx="6219824" cy="310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3174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D50E3-546B-4457-9BFE-11AB0675C757}"/>
              </a:ext>
            </a:extLst>
          </p:cNvPr>
          <p:cNvSpPr txBox="1"/>
          <p:nvPr/>
        </p:nvSpPr>
        <p:spPr>
          <a:xfrm>
            <a:off x="2194560" y="2921168"/>
            <a:ext cx="7802880" cy="1015663"/>
          </a:xfrm>
          <a:prstGeom prst="rect">
            <a:avLst/>
          </a:prstGeom>
          <a:noFill/>
        </p:spPr>
        <p:txBody>
          <a:bodyPr wrap="square" rtlCol="0">
            <a:spAutoFit/>
          </a:bodyPr>
          <a:lstStyle/>
          <a:p>
            <a:r>
              <a:rPr lang="en-IN" sz="6000" dirty="0">
                <a:solidFill>
                  <a:srgbClr val="0070C0"/>
                </a:solidFill>
              </a:rPr>
              <a:t>DOORS AND WINDOWS</a:t>
            </a:r>
          </a:p>
        </p:txBody>
      </p:sp>
    </p:spTree>
    <p:extLst>
      <p:ext uri="{BB962C8B-B14F-4D97-AF65-F5344CB8AC3E}">
        <p14:creationId xmlns:p14="http://schemas.microsoft.com/office/powerpoint/2010/main" val="185058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CFB809-1684-454D-8FAE-E8335920A52F}"/>
              </a:ext>
            </a:extLst>
          </p:cNvPr>
          <p:cNvSpPr>
            <a:spLocks noGrp="1"/>
          </p:cNvSpPr>
          <p:nvPr>
            <p:ph idx="1"/>
          </p:nvPr>
        </p:nvSpPr>
        <p:spPr>
          <a:xfrm>
            <a:off x="838200" y="426720"/>
            <a:ext cx="10515600" cy="5750243"/>
          </a:xfrm>
        </p:spPr>
        <p:txBody>
          <a:bodyPr>
            <a:normAutofit/>
          </a:bodyPr>
          <a:lstStyle/>
          <a:p>
            <a:pPr marL="0" indent="0">
              <a:buNone/>
            </a:pPr>
            <a:r>
              <a:rPr lang="en-IN" dirty="0"/>
              <a:t>The stone lintels are not favoured mainly due to the following reasons:</a:t>
            </a:r>
          </a:p>
          <a:p>
            <a:pPr>
              <a:buFont typeface="Wingdings" panose="05000000000000000000" pitchFamily="2" charset="2"/>
              <a:buChar char="Ø"/>
            </a:pPr>
            <a:r>
              <a:rPr lang="en-IN" dirty="0"/>
              <a:t> the stone possesses low tensile resistance. Hence the relieving arches are to be provided when the span exceeds 1m.</a:t>
            </a:r>
          </a:p>
          <a:p>
            <a:pPr>
              <a:buFont typeface="Wingdings" panose="05000000000000000000" pitchFamily="2" charset="2"/>
              <a:buChar char="Ø"/>
            </a:pPr>
            <a:r>
              <a:rPr lang="en-IN" dirty="0"/>
              <a:t>The stone cracks when subjected to vibratory loads. Hence the stone lintels should be used with caution where shock waves are likely to occur frequently.</a:t>
            </a:r>
          </a:p>
          <a:p>
            <a:pPr>
              <a:buFont typeface="Wingdings" panose="05000000000000000000" pitchFamily="2" charset="2"/>
              <a:buChar char="Ø"/>
            </a:pPr>
            <a:r>
              <a:rPr lang="en-IN" dirty="0"/>
              <a:t>It is difficult to obtain a good stone of required depth. Hence the stone lintels prove to be costly at places where the stone is not available. </a:t>
            </a:r>
          </a:p>
          <a:p>
            <a:pPr>
              <a:buFont typeface="Wingdings" panose="05000000000000000000" pitchFamily="2" charset="2"/>
              <a:buChar char="Ø"/>
            </a:pPr>
            <a:r>
              <a:rPr lang="en-IN" dirty="0"/>
              <a:t>The stones which are to be used for lintels are to be properly dressed on site of work. This will increase the cost of work.</a:t>
            </a:r>
          </a:p>
        </p:txBody>
      </p:sp>
    </p:spTree>
    <p:extLst>
      <p:ext uri="{BB962C8B-B14F-4D97-AF65-F5344CB8AC3E}">
        <p14:creationId xmlns:p14="http://schemas.microsoft.com/office/powerpoint/2010/main" val="4378822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64E947-23A4-46D9-874A-18071BB34C3D}"/>
              </a:ext>
            </a:extLst>
          </p:cNvPr>
          <p:cNvSpPr>
            <a:spLocks noGrp="1"/>
          </p:cNvSpPr>
          <p:nvPr>
            <p:ph idx="1"/>
          </p:nvPr>
        </p:nvSpPr>
        <p:spPr>
          <a:xfrm>
            <a:off x="838200" y="992505"/>
            <a:ext cx="10515600" cy="4351338"/>
          </a:xfrm>
        </p:spPr>
        <p:txBody>
          <a:bodyPr/>
          <a:lstStyle/>
          <a:p>
            <a:pPr marL="0" indent="0" algn="ctr">
              <a:buNone/>
            </a:pPr>
            <a:r>
              <a:rPr lang="en-IN" sz="4400" dirty="0">
                <a:solidFill>
                  <a:srgbClr val="00B0F0"/>
                </a:solidFill>
              </a:rPr>
              <a:t>DOOR</a:t>
            </a:r>
          </a:p>
          <a:p>
            <a:pPr marL="0" indent="0">
              <a:buNone/>
            </a:pPr>
            <a:endParaRPr lang="en-IN" dirty="0"/>
          </a:p>
          <a:p>
            <a:pPr marL="0" indent="0">
              <a:buNone/>
            </a:pPr>
            <a:r>
              <a:rPr lang="en-IN" dirty="0"/>
              <a:t>An openable barrier secured in wall opening.  </a:t>
            </a:r>
          </a:p>
          <a:p>
            <a:pPr marL="0" indent="0">
              <a:buNone/>
            </a:pPr>
            <a:r>
              <a:rPr lang="en-IN" dirty="0"/>
              <a:t>A door is provided to give as access to inside of a room of a building.</a:t>
            </a:r>
          </a:p>
          <a:p>
            <a:pPr marL="0" indent="0">
              <a:buNone/>
            </a:pPr>
            <a:endParaRPr lang="en-IN" dirty="0"/>
          </a:p>
          <a:p>
            <a:pPr marL="0" indent="0">
              <a:buNone/>
            </a:pPr>
            <a:r>
              <a:rPr lang="en-IN" dirty="0"/>
              <a:t>Basically, a door consists of two parts : a) door frame b) door shutter. </a:t>
            </a:r>
          </a:p>
        </p:txBody>
      </p:sp>
    </p:spTree>
    <p:extLst>
      <p:ext uri="{BB962C8B-B14F-4D97-AF65-F5344CB8AC3E}">
        <p14:creationId xmlns:p14="http://schemas.microsoft.com/office/powerpoint/2010/main" val="28924597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D12CA9-2612-42E7-8FA3-5EC2D6B3C6F5}"/>
              </a:ext>
            </a:extLst>
          </p:cNvPr>
          <p:cNvSpPr>
            <a:spLocks noGrp="1"/>
          </p:cNvSpPr>
          <p:nvPr>
            <p:ph idx="1"/>
          </p:nvPr>
        </p:nvSpPr>
        <p:spPr>
          <a:xfrm>
            <a:off x="3738880" y="6106239"/>
            <a:ext cx="4714240" cy="501174"/>
          </a:xfrm>
        </p:spPr>
        <p:txBody>
          <a:bodyPr/>
          <a:lstStyle/>
          <a:p>
            <a:pPr marL="0" indent="0">
              <a:buNone/>
            </a:pPr>
            <a:r>
              <a:rPr lang="en-IN" dirty="0"/>
              <a:t>TECHNICAL TERMS OF DOORS</a:t>
            </a:r>
          </a:p>
        </p:txBody>
      </p:sp>
      <p:pic>
        <p:nvPicPr>
          <p:cNvPr id="1028" name="Picture 4" descr="Parts of a door explained">
            <a:extLst>
              <a:ext uri="{FF2B5EF4-FFF2-40B4-BE49-F238E27FC236}">
                <a16:creationId xmlns:a16="http://schemas.microsoft.com/office/drawing/2014/main" id="{0730B714-291F-4BD3-B43B-93526C63B1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168" y="501174"/>
            <a:ext cx="8563664" cy="5422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4046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6B316-AA6F-4B92-9F2B-578E02879753}"/>
              </a:ext>
            </a:extLst>
          </p:cNvPr>
          <p:cNvSpPr>
            <a:spLocks noGrp="1"/>
          </p:cNvSpPr>
          <p:nvPr>
            <p:ph type="title"/>
          </p:nvPr>
        </p:nvSpPr>
        <p:spPr>
          <a:xfrm>
            <a:off x="838200" y="365125"/>
            <a:ext cx="10276840" cy="793115"/>
          </a:xfrm>
        </p:spPr>
        <p:txBody>
          <a:bodyPr/>
          <a:lstStyle/>
          <a:p>
            <a:r>
              <a:rPr lang="en-IN" dirty="0"/>
              <a:t>SIZES OF DOORS</a:t>
            </a:r>
          </a:p>
        </p:txBody>
      </p:sp>
      <p:sp>
        <p:nvSpPr>
          <p:cNvPr id="3" name="Content Placeholder 2">
            <a:extLst>
              <a:ext uri="{FF2B5EF4-FFF2-40B4-BE49-F238E27FC236}">
                <a16:creationId xmlns:a16="http://schemas.microsoft.com/office/drawing/2014/main" id="{CE806F71-324D-4DAD-809D-1A91D4B7EB2C}"/>
              </a:ext>
            </a:extLst>
          </p:cNvPr>
          <p:cNvSpPr>
            <a:spLocks noGrp="1"/>
          </p:cNvSpPr>
          <p:nvPr>
            <p:ph idx="1"/>
          </p:nvPr>
        </p:nvSpPr>
        <p:spPr>
          <a:xfrm>
            <a:off x="670560" y="1158240"/>
            <a:ext cx="10683240" cy="5018723"/>
          </a:xfrm>
        </p:spPr>
        <p:txBody>
          <a:bodyPr>
            <a:normAutofit/>
          </a:bodyPr>
          <a:lstStyle/>
          <a:p>
            <a:r>
              <a:rPr lang="en-IN" dirty="0"/>
              <a:t>The common width – height relations, </a:t>
            </a:r>
          </a:p>
          <a:p>
            <a:pPr marL="571500" indent="-571500">
              <a:buAutoNum type="romanUcParenR"/>
            </a:pPr>
            <a:r>
              <a:rPr lang="en-IN" dirty="0"/>
              <a:t>Width = 0.4 to 0.6 height.</a:t>
            </a:r>
          </a:p>
          <a:p>
            <a:pPr marL="571500" indent="-571500">
              <a:buAutoNum type="romanUcParenR"/>
            </a:pPr>
            <a:r>
              <a:rPr lang="en-IN" dirty="0"/>
              <a:t>Height = (width + 1.2) meters.</a:t>
            </a:r>
          </a:p>
          <a:p>
            <a:pPr marL="514350" indent="-514350">
              <a:buAutoNum type="arabicPeriod"/>
            </a:pPr>
            <a:r>
              <a:rPr lang="en-IN" dirty="0"/>
              <a:t>doors of residential buildings</a:t>
            </a:r>
          </a:p>
          <a:p>
            <a:pPr marL="571500" indent="-571500">
              <a:buAutoNum type="romanLcParenR"/>
            </a:pPr>
            <a:r>
              <a:rPr lang="en-IN" dirty="0"/>
              <a:t>External door : (1.0 m X 2 m) to (1.1 m X 2 m)</a:t>
            </a:r>
          </a:p>
          <a:p>
            <a:pPr marL="571500" indent="-571500">
              <a:buAutoNum type="romanLcParenR"/>
            </a:pPr>
            <a:r>
              <a:rPr lang="en-IN" dirty="0"/>
              <a:t>Internal door : (0.9 m X 2 m) to (1 m X 2 m)</a:t>
            </a:r>
          </a:p>
          <a:p>
            <a:pPr marL="571500" indent="-571500">
              <a:buAutoNum type="romanLcParenR"/>
            </a:pPr>
            <a:r>
              <a:rPr lang="en-IN" dirty="0"/>
              <a:t>Doors for bathrooms and water closets : (0.7 m X 2 m ) to (0.8 m X 2 m).</a:t>
            </a:r>
          </a:p>
          <a:p>
            <a:pPr marL="571500" indent="-571500">
              <a:buAutoNum type="romanLcParenR"/>
            </a:pPr>
            <a:r>
              <a:rPr lang="en-IN" dirty="0"/>
              <a:t>Garages for cars : 2.25m (height) X 2.25 m (width) to 2.25m (height) X 2.40 m (width)</a:t>
            </a:r>
          </a:p>
        </p:txBody>
      </p:sp>
    </p:spTree>
    <p:extLst>
      <p:ext uri="{BB962C8B-B14F-4D97-AF65-F5344CB8AC3E}">
        <p14:creationId xmlns:p14="http://schemas.microsoft.com/office/powerpoint/2010/main" val="32582903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8AF7-0FAE-4AF5-91E8-125128DBC0A0}"/>
              </a:ext>
            </a:extLst>
          </p:cNvPr>
          <p:cNvSpPr>
            <a:spLocks noGrp="1"/>
          </p:cNvSpPr>
          <p:nvPr>
            <p:ph type="title"/>
          </p:nvPr>
        </p:nvSpPr>
        <p:spPr/>
        <p:txBody>
          <a:bodyPr/>
          <a:lstStyle/>
          <a:p>
            <a:r>
              <a:rPr lang="en-IN" dirty="0"/>
              <a:t>SIZES OF DOORS</a:t>
            </a:r>
          </a:p>
        </p:txBody>
      </p:sp>
      <p:sp>
        <p:nvSpPr>
          <p:cNvPr id="3" name="Content Placeholder 2">
            <a:extLst>
              <a:ext uri="{FF2B5EF4-FFF2-40B4-BE49-F238E27FC236}">
                <a16:creationId xmlns:a16="http://schemas.microsoft.com/office/drawing/2014/main" id="{75F419F4-EE56-4D17-A9FD-F11AF59C1800}"/>
              </a:ext>
            </a:extLst>
          </p:cNvPr>
          <p:cNvSpPr>
            <a:spLocks noGrp="1"/>
          </p:cNvSpPr>
          <p:nvPr>
            <p:ph idx="1"/>
          </p:nvPr>
        </p:nvSpPr>
        <p:spPr/>
        <p:txBody>
          <a:bodyPr/>
          <a:lstStyle/>
          <a:p>
            <a:r>
              <a:rPr lang="en-IN" dirty="0"/>
              <a:t>Public buildings, such as schools, hospitals, libraries etc.</a:t>
            </a:r>
          </a:p>
          <a:p>
            <a:pPr marL="571500" indent="-571500">
              <a:buAutoNum type="romanLcParenR"/>
            </a:pPr>
            <a:r>
              <a:rPr lang="en-IN" dirty="0"/>
              <a:t>1.2m x 2.0m.</a:t>
            </a:r>
          </a:p>
          <a:p>
            <a:pPr marL="571500" indent="-571500">
              <a:buAutoNum type="romanLcParenR"/>
            </a:pPr>
            <a:r>
              <a:rPr lang="en-IN" dirty="0"/>
              <a:t>1.2m x 2.1m.</a:t>
            </a:r>
          </a:p>
          <a:p>
            <a:pPr marL="571500" indent="-571500">
              <a:buAutoNum type="romanLcParenR"/>
            </a:pPr>
            <a:r>
              <a:rPr lang="en-IN" dirty="0"/>
              <a:t>1.2m x 2.25m.</a:t>
            </a:r>
          </a:p>
        </p:txBody>
      </p:sp>
    </p:spTree>
    <p:extLst>
      <p:ext uri="{BB962C8B-B14F-4D97-AF65-F5344CB8AC3E}">
        <p14:creationId xmlns:p14="http://schemas.microsoft.com/office/powerpoint/2010/main" val="9510669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55FA9-2383-4C4A-9A09-BDC8F99345C8}"/>
              </a:ext>
            </a:extLst>
          </p:cNvPr>
          <p:cNvSpPr>
            <a:spLocks noGrp="1"/>
          </p:cNvSpPr>
          <p:nvPr>
            <p:ph type="title"/>
          </p:nvPr>
        </p:nvSpPr>
        <p:spPr/>
        <p:txBody>
          <a:bodyPr/>
          <a:lstStyle/>
          <a:p>
            <a:pPr algn="ctr"/>
            <a:r>
              <a:rPr lang="en-IN" dirty="0"/>
              <a:t>Recommended dimensions for Doors</a:t>
            </a:r>
          </a:p>
        </p:txBody>
      </p:sp>
      <p:graphicFrame>
        <p:nvGraphicFramePr>
          <p:cNvPr id="4" name="Table 4">
            <a:extLst>
              <a:ext uri="{FF2B5EF4-FFF2-40B4-BE49-F238E27FC236}">
                <a16:creationId xmlns:a16="http://schemas.microsoft.com/office/drawing/2014/main" id="{001F51C0-DFE8-4DDC-A9D2-2A8DF4DDCD25}"/>
              </a:ext>
            </a:extLst>
          </p:cNvPr>
          <p:cNvGraphicFramePr>
            <a:graphicFrameLocks noGrp="1"/>
          </p:cNvGraphicFramePr>
          <p:nvPr>
            <p:ph idx="1"/>
            <p:extLst>
              <p:ext uri="{D42A27DB-BD31-4B8C-83A1-F6EECF244321}">
                <p14:modId xmlns:p14="http://schemas.microsoft.com/office/powerpoint/2010/main" val="4262431966"/>
              </p:ext>
            </p:extLst>
          </p:nvPr>
        </p:nvGraphicFramePr>
        <p:xfrm>
          <a:off x="1939544" y="1906905"/>
          <a:ext cx="8312912" cy="3606800"/>
        </p:xfrm>
        <a:graphic>
          <a:graphicData uri="http://schemas.openxmlformats.org/drawingml/2006/table">
            <a:tbl>
              <a:tblPr firstRow="1" bandRow="1">
                <a:tableStyleId>{5940675A-B579-460E-94D1-54222C63F5DA}</a:tableStyleId>
              </a:tblPr>
              <a:tblGrid>
                <a:gridCol w="665480">
                  <a:extLst>
                    <a:ext uri="{9D8B030D-6E8A-4147-A177-3AD203B41FA5}">
                      <a16:colId xmlns:a16="http://schemas.microsoft.com/office/drawing/2014/main" val="4210012192"/>
                    </a:ext>
                  </a:extLst>
                </a:gridCol>
                <a:gridCol w="1338072">
                  <a:extLst>
                    <a:ext uri="{9D8B030D-6E8A-4147-A177-3AD203B41FA5}">
                      <a16:colId xmlns:a16="http://schemas.microsoft.com/office/drawing/2014/main" val="1649036658"/>
                    </a:ext>
                  </a:extLst>
                </a:gridCol>
                <a:gridCol w="2103120">
                  <a:extLst>
                    <a:ext uri="{9D8B030D-6E8A-4147-A177-3AD203B41FA5}">
                      <a16:colId xmlns:a16="http://schemas.microsoft.com/office/drawing/2014/main" val="604605834"/>
                    </a:ext>
                  </a:extLst>
                </a:gridCol>
                <a:gridCol w="2103120">
                  <a:extLst>
                    <a:ext uri="{9D8B030D-6E8A-4147-A177-3AD203B41FA5}">
                      <a16:colId xmlns:a16="http://schemas.microsoft.com/office/drawing/2014/main" val="2667891798"/>
                    </a:ext>
                  </a:extLst>
                </a:gridCol>
                <a:gridCol w="2103120">
                  <a:extLst>
                    <a:ext uri="{9D8B030D-6E8A-4147-A177-3AD203B41FA5}">
                      <a16:colId xmlns:a16="http://schemas.microsoft.com/office/drawing/2014/main" val="3491275212"/>
                    </a:ext>
                  </a:extLst>
                </a:gridCol>
              </a:tblGrid>
              <a:tr h="370840">
                <a:tc>
                  <a:txBody>
                    <a:bodyPr/>
                    <a:lstStyle/>
                    <a:p>
                      <a:pPr algn="ctr"/>
                      <a:r>
                        <a:rPr lang="en-IN" dirty="0" err="1"/>
                        <a:t>S.No</a:t>
                      </a:r>
                      <a:endParaRPr lang="en-IN" dirty="0"/>
                    </a:p>
                  </a:txBody>
                  <a:tcPr anchor="ctr"/>
                </a:tc>
                <a:tc>
                  <a:txBody>
                    <a:bodyPr/>
                    <a:lstStyle/>
                    <a:p>
                      <a:pPr algn="ctr"/>
                      <a:r>
                        <a:rPr lang="en-IN" dirty="0"/>
                        <a:t>Designation</a:t>
                      </a:r>
                    </a:p>
                  </a:txBody>
                  <a:tcPr anchor="ctr"/>
                </a:tc>
                <a:tc>
                  <a:txBody>
                    <a:bodyPr/>
                    <a:lstStyle/>
                    <a:p>
                      <a:pPr algn="ctr"/>
                      <a:r>
                        <a:rPr lang="en-IN" dirty="0"/>
                        <a:t>Size of opening (mm)</a:t>
                      </a:r>
                    </a:p>
                  </a:txBody>
                  <a:tcPr anchor="ctr"/>
                </a:tc>
                <a:tc>
                  <a:txBody>
                    <a:bodyPr/>
                    <a:lstStyle/>
                    <a:p>
                      <a:pPr algn="ctr"/>
                      <a:r>
                        <a:rPr lang="en-IN" dirty="0"/>
                        <a:t>Size of door frame (mm)</a:t>
                      </a:r>
                    </a:p>
                  </a:txBody>
                  <a:tcPr anchor="ctr"/>
                </a:tc>
                <a:tc>
                  <a:txBody>
                    <a:bodyPr/>
                    <a:lstStyle/>
                    <a:p>
                      <a:pPr algn="ctr"/>
                      <a:r>
                        <a:rPr lang="en-IN" dirty="0"/>
                        <a:t>Size of Door shutter (mm)</a:t>
                      </a:r>
                    </a:p>
                  </a:txBody>
                  <a:tcPr anchor="ctr"/>
                </a:tc>
                <a:extLst>
                  <a:ext uri="{0D108BD9-81ED-4DB2-BD59-A6C34878D82A}">
                    <a16:rowId xmlns:a16="http://schemas.microsoft.com/office/drawing/2014/main" val="3135904655"/>
                  </a:ext>
                </a:extLst>
              </a:tr>
              <a:tr h="370840">
                <a:tc>
                  <a:txBody>
                    <a:bodyPr/>
                    <a:lstStyle/>
                    <a:p>
                      <a:pPr algn="ctr"/>
                      <a:r>
                        <a:rPr lang="en-IN" dirty="0"/>
                        <a:t>1</a:t>
                      </a:r>
                    </a:p>
                  </a:txBody>
                  <a:tcPr anchor="ctr"/>
                </a:tc>
                <a:tc>
                  <a:txBody>
                    <a:bodyPr/>
                    <a:lstStyle/>
                    <a:p>
                      <a:pPr algn="ctr"/>
                      <a:r>
                        <a:rPr lang="en-IN" dirty="0"/>
                        <a:t>8 DS 20</a:t>
                      </a:r>
                    </a:p>
                  </a:txBody>
                  <a:tcPr anchor="ctr"/>
                </a:tc>
                <a:tc>
                  <a:txBody>
                    <a:bodyPr/>
                    <a:lstStyle/>
                    <a:p>
                      <a:pPr algn="ctr"/>
                      <a:r>
                        <a:rPr lang="en-IN" dirty="0"/>
                        <a:t>800 x 2000</a:t>
                      </a:r>
                    </a:p>
                  </a:txBody>
                  <a:tcPr anchor="ctr"/>
                </a:tc>
                <a:tc>
                  <a:txBody>
                    <a:bodyPr/>
                    <a:lstStyle/>
                    <a:p>
                      <a:pPr algn="ctr"/>
                      <a:r>
                        <a:rPr lang="en-IN" dirty="0"/>
                        <a:t>790 x 1990</a:t>
                      </a:r>
                    </a:p>
                  </a:txBody>
                  <a:tcPr anchor="ctr"/>
                </a:tc>
                <a:tc>
                  <a:txBody>
                    <a:bodyPr/>
                    <a:lstStyle/>
                    <a:p>
                      <a:pPr algn="ctr"/>
                      <a:r>
                        <a:rPr lang="en-IN" dirty="0"/>
                        <a:t>700 x 1905</a:t>
                      </a:r>
                    </a:p>
                  </a:txBody>
                  <a:tcPr anchor="ctr"/>
                </a:tc>
                <a:extLst>
                  <a:ext uri="{0D108BD9-81ED-4DB2-BD59-A6C34878D82A}">
                    <a16:rowId xmlns:a16="http://schemas.microsoft.com/office/drawing/2014/main" val="996705429"/>
                  </a:ext>
                </a:extLst>
              </a:tr>
              <a:tr h="370840">
                <a:tc>
                  <a:txBody>
                    <a:bodyPr/>
                    <a:lstStyle/>
                    <a:p>
                      <a:pPr algn="ctr"/>
                      <a:r>
                        <a:rPr lang="en-IN" dirty="0"/>
                        <a:t>2</a:t>
                      </a:r>
                    </a:p>
                  </a:txBody>
                  <a:tcPr anchor="ctr"/>
                </a:tc>
                <a:tc>
                  <a:txBody>
                    <a:bodyPr/>
                    <a:lstStyle/>
                    <a:p>
                      <a:pPr algn="ctr"/>
                      <a:r>
                        <a:rPr lang="en-IN" dirty="0"/>
                        <a:t>8 DS 21</a:t>
                      </a:r>
                    </a:p>
                  </a:txBody>
                  <a:tcPr anchor="ctr"/>
                </a:tc>
                <a:tc>
                  <a:txBody>
                    <a:bodyPr/>
                    <a:lstStyle/>
                    <a:p>
                      <a:pPr algn="ctr"/>
                      <a:r>
                        <a:rPr lang="en-IN" dirty="0"/>
                        <a:t>800 x 2100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790 x 2090</a:t>
                      </a:r>
                    </a:p>
                  </a:txBody>
                  <a:tcPr anchor="ctr"/>
                </a:tc>
                <a:tc>
                  <a:txBody>
                    <a:bodyPr/>
                    <a:lstStyle/>
                    <a:p>
                      <a:pPr algn="ctr"/>
                      <a:r>
                        <a:rPr lang="en-IN" dirty="0"/>
                        <a:t>700 x 2005</a:t>
                      </a:r>
                    </a:p>
                  </a:txBody>
                  <a:tcPr anchor="ctr"/>
                </a:tc>
                <a:extLst>
                  <a:ext uri="{0D108BD9-81ED-4DB2-BD59-A6C34878D82A}">
                    <a16:rowId xmlns:a16="http://schemas.microsoft.com/office/drawing/2014/main" val="659248799"/>
                  </a:ext>
                </a:extLst>
              </a:tr>
              <a:tr h="370840">
                <a:tc>
                  <a:txBody>
                    <a:bodyPr/>
                    <a:lstStyle/>
                    <a:p>
                      <a:pPr algn="ctr"/>
                      <a:r>
                        <a:rPr lang="en-IN" dirty="0"/>
                        <a:t>3</a:t>
                      </a:r>
                    </a:p>
                  </a:txBody>
                  <a:tcPr anchor="ctr"/>
                </a:tc>
                <a:tc>
                  <a:txBody>
                    <a:bodyPr/>
                    <a:lstStyle/>
                    <a:p>
                      <a:pPr algn="ctr"/>
                      <a:r>
                        <a:rPr lang="en-IN" dirty="0"/>
                        <a:t>9 DS 20</a:t>
                      </a:r>
                    </a:p>
                  </a:txBody>
                  <a:tcPr anchor="ctr"/>
                </a:tc>
                <a:tc>
                  <a:txBody>
                    <a:bodyPr/>
                    <a:lstStyle/>
                    <a:p>
                      <a:pPr algn="ctr"/>
                      <a:r>
                        <a:rPr lang="en-IN" dirty="0"/>
                        <a:t>900 x 2000</a:t>
                      </a:r>
                    </a:p>
                  </a:txBody>
                  <a:tcPr anchor="ctr"/>
                </a:tc>
                <a:tc>
                  <a:txBody>
                    <a:bodyPr/>
                    <a:lstStyle/>
                    <a:p>
                      <a:pPr algn="ctr"/>
                      <a:r>
                        <a:rPr lang="en-IN" dirty="0"/>
                        <a:t>890 x 1990</a:t>
                      </a:r>
                    </a:p>
                  </a:txBody>
                  <a:tcPr anchor="ctr"/>
                </a:tc>
                <a:tc>
                  <a:txBody>
                    <a:bodyPr/>
                    <a:lstStyle/>
                    <a:p>
                      <a:pPr algn="ctr"/>
                      <a:r>
                        <a:rPr lang="en-IN" dirty="0"/>
                        <a:t>800 x 1905</a:t>
                      </a:r>
                    </a:p>
                  </a:txBody>
                  <a:tcPr anchor="ctr"/>
                </a:tc>
                <a:extLst>
                  <a:ext uri="{0D108BD9-81ED-4DB2-BD59-A6C34878D82A}">
                    <a16:rowId xmlns:a16="http://schemas.microsoft.com/office/drawing/2014/main" val="1907255092"/>
                  </a:ext>
                </a:extLst>
              </a:tr>
              <a:tr h="370840">
                <a:tc>
                  <a:txBody>
                    <a:bodyPr/>
                    <a:lstStyle/>
                    <a:p>
                      <a:pPr algn="ctr"/>
                      <a:r>
                        <a:rPr lang="en-IN" dirty="0"/>
                        <a:t>4</a:t>
                      </a:r>
                    </a:p>
                  </a:txBody>
                  <a:tcPr anchor="ctr"/>
                </a:tc>
                <a:tc>
                  <a:txBody>
                    <a:bodyPr/>
                    <a:lstStyle/>
                    <a:p>
                      <a:pPr algn="ctr"/>
                      <a:r>
                        <a:rPr lang="en-IN" dirty="0"/>
                        <a:t>9 DS 21</a:t>
                      </a:r>
                    </a:p>
                  </a:txBody>
                  <a:tcPr anchor="ctr"/>
                </a:tc>
                <a:tc>
                  <a:txBody>
                    <a:bodyPr/>
                    <a:lstStyle/>
                    <a:p>
                      <a:pPr algn="ctr"/>
                      <a:r>
                        <a:rPr lang="en-IN" dirty="0"/>
                        <a:t>900 x 2100</a:t>
                      </a:r>
                    </a:p>
                  </a:txBody>
                  <a:tcPr anchor="ctr"/>
                </a:tc>
                <a:tc>
                  <a:txBody>
                    <a:bodyPr/>
                    <a:lstStyle/>
                    <a:p>
                      <a:pPr algn="ctr"/>
                      <a:r>
                        <a:rPr lang="en-IN" dirty="0"/>
                        <a:t>890 x 2090</a:t>
                      </a:r>
                    </a:p>
                  </a:txBody>
                  <a:tcPr anchor="ctr"/>
                </a:tc>
                <a:tc>
                  <a:txBody>
                    <a:bodyPr/>
                    <a:lstStyle/>
                    <a:p>
                      <a:pPr algn="ctr"/>
                      <a:r>
                        <a:rPr lang="en-IN" dirty="0"/>
                        <a:t>800 x 2005</a:t>
                      </a:r>
                    </a:p>
                  </a:txBody>
                  <a:tcPr anchor="ctr"/>
                </a:tc>
                <a:extLst>
                  <a:ext uri="{0D108BD9-81ED-4DB2-BD59-A6C34878D82A}">
                    <a16:rowId xmlns:a16="http://schemas.microsoft.com/office/drawing/2014/main" val="1874957115"/>
                  </a:ext>
                </a:extLst>
              </a:tr>
              <a:tr h="370840">
                <a:tc>
                  <a:txBody>
                    <a:bodyPr/>
                    <a:lstStyle/>
                    <a:p>
                      <a:pPr algn="ctr"/>
                      <a:r>
                        <a:rPr lang="en-IN" dirty="0"/>
                        <a:t>5</a:t>
                      </a:r>
                    </a:p>
                  </a:txBody>
                  <a:tcPr anchor="ctr"/>
                </a:tc>
                <a:tc>
                  <a:txBody>
                    <a:bodyPr/>
                    <a:lstStyle/>
                    <a:p>
                      <a:pPr algn="ctr"/>
                      <a:r>
                        <a:rPr lang="en-IN" dirty="0"/>
                        <a:t>10 DS 20</a:t>
                      </a:r>
                    </a:p>
                  </a:txBody>
                  <a:tcPr anchor="ctr"/>
                </a:tc>
                <a:tc>
                  <a:txBody>
                    <a:bodyPr/>
                    <a:lstStyle/>
                    <a:p>
                      <a:pPr algn="ctr"/>
                      <a:r>
                        <a:rPr lang="en-IN" dirty="0"/>
                        <a:t>1000 x 2000</a:t>
                      </a:r>
                    </a:p>
                  </a:txBody>
                  <a:tcPr anchor="ctr"/>
                </a:tc>
                <a:tc>
                  <a:txBody>
                    <a:bodyPr/>
                    <a:lstStyle/>
                    <a:p>
                      <a:pPr algn="ctr"/>
                      <a:r>
                        <a:rPr lang="en-IN" dirty="0"/>
                        <a:t>990 x 1990</a:t>
                      </a:r>
                    </a:p>
                  </a:txBody>
                  <a:tcPr anchor="ctr"/>
                </a:tc>
                <a:tc>
                  <a:txBody>
                    <a:bodyPr/>
                    <a:lstStyle/>
                    <a:p>
                      <a:pPr algn="ctr"/>
                      <a:r>
                        <a:rPr lang="en-IN" dirty="0"/>
                        <a:t>900 x 1905</a:t>
                      </a:r>
                    </a:p>
                  </a:txBody>
                  <a:tcPr anchor="ctr"/>
                </a:tc>
                <a:extLst>
                  <a:ext uri="{0D108BD9-81ED-4DB2-BD59-A6C34878D82A}">
                    <a16:rowId xmlns:a16="http://schemas.microsoft.com/office/drawing/2014/main" val="279924838"/>
                  </a:ext>
                </a:extLst>
              </a:tr>
              <a:tr h="370840">
                <a:tc>
                  <a:txBody>
                    <a:bodyPr/>
                    <a:lstStyle/>
                    <a:p>
                      <a:pPr algn="ctr"/>
                      <a:r>
                        <a:rPr lang="en-IN" dirty="0"/>
                        <a:t>6</a:t>
                      </a:r>
                    </a:p>
                  </a:txBody>
                  <a:tcPr anchor="ctr"/>
                </a:tc>
                <a:tc>
                  <a:txBody>
                    <a:bodyPr/>
                    <a:lstStyle/>
                    <a:p>
                      <a:pPr algn="ctr"/>
                      <a:r>
                        <a:rPr lang="en-IN" dirty="0"/>
                        <a:t>10 DS 21</a:t>
                      </a:r>
                    </a:p>
                  </a:txBody>
                  <a:tcPr anchor="ctr"/>
                </a:tc>
                <a:tc>
                  <a:txBody>
                    <a:bodyPr/>
                    <a:lstStyle/>
                    <a:p>
                      <a:pPr algn="ctr"/>
                      <a:r>
                        <a:rPr lang="en-IN" dirty="0"/>
                        <a:t>1000 x 2100</a:t>
                      </a:r>
                    </a:p>
                  </a:txBody>
                  <a:tcPr anchor="ctr"/>
                </a:tc>
                <a:tc>
                  <a:txBody>
                    <a:bodyPr/>
                    <a:lstStyle/>
                    <a:p>
                      <a:pPr algn="ctr"/>
                      <a:r>
                        <a:rPr lang="en-IN" dirty="0"/>
                        <a:t>990 x 2090</a:t>
                      </a:r>
                    </a:p>
                  </a:txBody>
                  <a:tcPr anchor="ctr"/>
                </a:tc>
                <a:tc>
                  <a:txBody>
                    <a:bodyPr/>
                    <a:lstStyle/>
                    <a:p>
                      <a:pPr algn="ctr"/>
                      <a:r>
                        <a:rPr lang="en-IN" dirty="0"/>
                        <a:t>900 x 2050</a:t>
                      </a:r>
                    </a:p>
                  </a:txBody>
                  <a:tcPr anchor="ctr"/>
                </a:tc>
                <a:extLst>
                  <a:ext uri="{0D108BD9-81ED-4DB2-BD59-A6C34878D82A}">
                    <a16:rowId xmlns:a16="http://schemas.microsoft.com/office/drawing/2014/main" val="2894884156"/>
                  </a:ext>
                </a:extLst>
              </a:tr>
              <a:tr h="370840">
                <a:tc>
                  <a:txBody>
                    <a:bodyPr/>
                    <a:lstStyle/>
                    <a:p>
                      <a:pPr algn="ctr"/>
                      <a:r>
                        <a:rPr lang="en-IN" dirty="0"/>
                        <a:t>7</a:t>
                      </a:r>
                    </a:p>
                  </a:txBody>
                  <a:tcPr anchor="ctr"/>
                </a:tc>
                <a:tc>
                  <a:txBody>
                    <a:bodyPr/>
                    <a:lstStyle/>
                    <a:p>
                      <a:pPr algn="ctr"/>
                      <a:r>
                        <a:rPr lang="en-IN" dirty="0"/>
                        <a:t>12 DS 20</a:t>
                      </a:r>
                    </a:p>
                  </a:txBody>
                  <a:tcPr anchor="ctr"/>
                </a:tc>
                <a:tc>
                  <a:txBody>
                    <a:bodyPr/>
                    <a:lstStyle/>
                    <a:p>
                      <a:pPr algn="ctr"/>
                      <a:r>
                        <a:rPr lang="en-IN" dirty="0"/>
                        <a:t>1200 x 2000</a:t>
                      </a:r>
                    </a:p>
                  </a:txBody>
                  <a:tcPr anchor="ctr"/>
                </a:tc>
                <a:tc>
                  <a:txBody>
                    <a:bodyPr/>
                    <a:lstStyle/>
                    <a:p>
                      <a:pPr algn="ctr"/>
                      <a:r>
                        <a:rPr lang="en-IN" dirty="0"/>
                        <a:t>1190 x 1990</a:t>
                      </a:r>
                    </a:p>
                  </a:txBody>
                  <a:tcPr anchor="ctr"/>
                </a:tc>
                <a:tc>
                  <a:txBody>
                    <a:bodyPr/>
                    <a:lstStyle/>
                    <a:p>
                      <a:pPr algn="ctr"/>
                      <a:r>
                        <a:rPr lang="en-IN" dirty="0"/>
                        <a:t>1100 x 1905</a:t>
                      </a:r>
                    </a:p>
                  </a:txBody>
                  <a:tcPr anchor="ctr"/>
                </a:tc>
                <a:extLst>
                  <a:ext uri="{0D108BD9-81ED-4DB2-BD59-A6C34878D82A}">
                    <a16:rowId xmlns:a16="http://schemas.microsoft.com/office/drawing/2014/main" val="907704687"/>
                  </a:ext>
                </a:extLst>
              </a:tr>
              <a:tr h="370840">
                <a:tc>
                  <a:txBody>
                    <a:bodyPr/>
                    <a:lstStyle/>
                    <a:p>
                      <a:pPr algn="ctr"/>
                      <a:r>
                        <a:rPr lang="en-IN" dirty="0"/>
                        <a:t>8</a:t>
                      </a:r>
                    </a:p>
                  </a:txBody>
                  <a:tcPr anchor="ctr"/>
                </a:tc>
                <a:tc>
                  <a:txBody>
                    <a:bodyPr/>
                    <a:lstStyle/>
                    <a:p>
                      <a:pPr algn="ctr"/>
                      <a:r>
                        <a:rPr lang="en-IN" dirty="0"/>
                        <a:t>12 DS 21</a:t>
                      </a:r>
                    </a:p>
                  </a:txBody>
                  <a:tcPr anchor="ctr"/>
                </a:tc>
                <a:tc>
                  <a:txBody>
                    <a:bodyPr/>
                    <a:lstStyle/>
                    <a:p>
                      <a:pPr algn="ctr"/>
                      <a:r>
                        <a:rPr lang="en-IN" dirty="0"/>
                        <a:t>1200 x 2100</a:t>
                      </a:r>
                    </a:p>
                  </a:txBody>
                  <a:tcPr anchor="ctr"/>
                </a:tc>
                <a:tc>
                  <a:txBody>
                    <a:bodyPr/>
                    <a:lstStyle/>
                    <a:p>
                      <a:pPr algn="ctr"/>
                      <a:r>
                        <a:rPr lang="en-IN" dirty="0"/>
                        <a:t>1190 x 2090</a:t>
                      </a:r>
                    </a:p>
                  </a:txBody>
                  <a:tcPr anchor="ctr"/>
                </a:tc>
                <a:tc>
                  <a:txBody>
                    <a:bodyPr/>
                    <a:lstStyle/>
                    <a:p>
                      <a:pPr algn="ctr"/>
                      <a:r>
                        <a:rPr lang="en-IN" dirty="0"/>
                        <a:t>1100 x 2005</a:t>
                      </a:r>
                    </a:p>
                  </a:txBody>
                  <a:tcPr anchor="ctr"/>
                </a:tc>
                <a:extLst>
                  <a:ext uri="{0D108BD9-81ED-4DB2-BD59-A6C34878D82A}">
                    <a16:rowId xmlns:a16="http://schemas.microsoft.com/office/drawing/2014/main" val="3461453367"/>
                  </a:ext>
                </a:extLst>
              </a:tr>
            </a:tbl>
          </a:graphicData>
        </a:graphic>
      </p:graphicFrame>
    </p:spTree>
    <p:extLst>
      <p:ext uri="{BB962C8B-B14F-4D97-AF65-F5344CB8AC3E}">
        <p14:creationId xmlns:p14="http://schemas.microsoft.com/office/powerpoint/2010/main" val="14079587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3A284-F9D3-4C9A-BAAC-4FF0355E50D8}"/>
              </a:ext>
            </a:extLst>
          </p:cNvPr>
          <p:cNvSpPr>
            <a:spLocks noGrp="1"/>
          </p:cNvSpPr>
          <p:nvPr>
            <p:ph type="title"/>
          </p:nvPr>
        </p:nvSpPr>
        <p:spPr/>
        <p:txBody>
          <a:bodyPr/>
          <a:lstStyle/>
          <a:p>
            <a:r>
              <a:rPr lang="en-IN" dirty="0"/>
              <a:t>TYPES OF DOORS</a:t>
            </a:r>
          </a:p>
        </p:txBody>
      </p:sp>
      <p:sp>
        <p:nvSpPr>
          <p:cNvPr id="3" name="Content Placeholder 2">
            <a:extLst>
              <a:ext uri="{FF2B5EF4-FFF2-40B4-BE49-F238E27FC236}">
                <a16:creationId xmlns:a16="http://schemas.microsoft.com/office/drawing/2014/main" id="{D91C5AE4-F1EC-44DD-A726-3ABC996544D3}"/>
              </a:ext>
            </a:extLst>
          </p:cNvPr>
          <p:cNvSpPr>
            <a:spLocks noGrp="1"/>
          </p:cNvSpPr>
          <p:nvPr>
            <p:ph idx="1"/>
          </p:nvPr>
        </p:nvSpPr>
        <p:spPr/>
        <p:txBody>
          <a:bodyPr>
            <a:normAutofit/>
          </a:bodyPr>
          <a:lstStyle/>
          <a:p>
            <a:r>
              <a:rPr lang="en-IN" dirty="0"/>
              <a:t>Battened and ledged doors</a:t>
            </a:r>
          </a:p>
          <a:p>
            <a:r>
              <a:rPr lang="en-IN" dirty="0"/>
              <a:t>Battened, ledged and braced doors</a:t>
            </a:r>
          </a:p>
          <a:p>
            <a:r>
              <a:rPr lang="en-IN" dirty="0"/>
              <a:t>Battened, ledged and frames doors</a:t>
            </a:r>
          </a:p>
          <a:p>
            <a:r>
              <a:rPr lang="en-IN" dirty="0"/>
              <a:t>Battened, ledged, braced and framed doors</a:t>
            </a:r>
          </a:p>
          <a:p>
            <a:r>
              <a:rPr lang="en-IN" dirty="0"/>
              <a:t>Framed and panelled doors</a:t>
            </a:r>
          </a:p>
          <a:p>
            <a:r>
              <a:rPr lang="en-IN" dirty="0"/>
              <a:t>Glazed or sash doors</a:t>
            </a:r>
          </a:p>
          <a:p>
            <a:r>
              <a:rPr lang="en-IN" dirty="0"/>
              <a:t>Flush doors</a:t>
            </a:r>
          </a:p>
          <a:p>
            <a:r>
              <a:rPr lang="en-IN" dirty="0"/>
              <a:t>Louvered doors</a:t>
            </a:r>
          </a:p>
        </p:txBody>
      </p:sp>
    </p:spTree>
    <p:extLst>
      <p:ext uri="{BB962C8B-B14F-4D97-AF65-F5344CB8AC3E}">
        <p14:creationId xmlns:p14="http://schemas.microsoft.com/office/powerpoint/2010/main" val="41800888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87B8-E484-4C14-9D87-8729E65A4763}"/>
              </a:ext>
            </a:extLst>
          </p:cNvPr>
          <p:cNvSpPr>
            <a:spLocks noGrp="1"/>
          </p:cNvSpPr>
          <p:nvPr>
            <p:ph type="title"/>
          </p:nvPr>
        </p:nvSpPr>
        <p:spPr/>
        <p:txBody>
          <a:bodyPr/>
          <a:lstStyle/>
          <a:p>
            <a:r>
              <a:rPr lang="en-IN" dirty="0"/>
              <a:t>TYPES OF DOORS</a:t>
            </a:r>
          </a:p>
        </p:txBody>
      </p:sp>
      <p:sp>
        <p:nvSpPr>
          <p:cNvPr id="3" name="Content Placeholder 2">
            <a:extLst>
              <a:ext uri="{FF2B5EF4-FFF2-40B4-BE49-F238E27FC236}">
                <a16:creationId xmlns:a16="http://schemas.microsoft.com/office/drawing/2014/main" id="{2B048254-87B6-4CA0-BCF9-61A7719DB893}"/>
              </a:ext>
            </a:extLst>
          </p:cNvPr>
          <p:cNvSpPr>
            <a:spLocks noGrp="1"/>
          </p:cNvSpPr>
          <p:nvPr>
            <p:ph idx="1"/>
          </p:nvPr>
        </p:nvSpPr>
        <p:spPr/>
        <p:txBody>
          <a:bodyPr/>
          <a:lstStyle/>
          <a:p>
            <a:r>
              <a:rPr lang="en-IN" dirty="0"/>
              <a:t>Revolving doors</a:t>
            </a:r>
          </a:p>
          <a:p>
            <a:r>
              <a:rPr lang="en-IN" dirty="0"/>
              <a:t>Sliding doors</a:t>
            </a:r>
          </a:p>
          <a:p>
            <a:r>
              <a:rPr lang="en-IN" dirty="0"/>
              <a:t>Swing doors</a:t>
            </a:r>
          </a:p>
          <a:p>
            <a:r>
              <a:rPr lang="en-IN" dirty="0"/>
              <a:t>Collapsible steel doors</a:t>
            </a:r>
          </a:p>
          <a:p>
            <a:r>
              <a:rPr lang="en-IN" dirty="0"/>
              <a:t>Rolling steel shutter doors</a:t>
            </a:r>
          </a:p>
          <a:p>
            <a:endParaRPr lang="en-IN" dirty="0"/>
          </a:p>
        </p:txBody>
      </p:sp>
    </p:spTree>
    <p:extLst>
      <p:ext uri="{BB962C8B-B14F-4D97-AF65-F5344CB8AC3E}">
        <p14:creationId xmlns:p14="http://schemas.microsoft.com/office/powerpoint/2010/main" val="37245556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17FE80-809B-4A19-A091-F2CC6381A249}"/>
              </a:ext>
            </a:extLst>
          </p:cNvPr>
          <p:cNvSpPr>
            <a:spLocks noGrp="1"/>
          </p:cNvSpPr>
          <p:nvPr>
            <p:ph type="title"/>
          </p:nvPr>
        </p:nvSpPr>
        <p:spPr>
          <a:xfrm>
            <a:off x="330200" y="5424805"/>
            <a:ext cx="6172200" cy="1325563"/>
          </a:xfrm>
        </p:spPr>
        <p:txBody>
          <a:bodyPr/>
          <a:lstStyle/>
          <a:p>
            <a:r>
              <a:rPr lang="en-IN" dirty="0"/>
              <a:t>Battened and ledged door</a:t>
            </a:r>
          </a:p>
        </p:txBody>
      </p:sp>
      <p:pic>
        <p:nvPicPr>
          <p:cNvPr id="2050" name="Picture 2" descr="Battened and Ledged Doors | Civil Engineering">
            <a:extLst>
              <a:ext uri="{FF2B5EF4-FFF2-40B4-BE49-F238E27FC236}">
                <a16:creationId xmlns:a16="http://schemas.microsoft.com/office/drawing/2014/main" id="{5268FBC7-433D-445F-BB83-130BDD92E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5391" y="573722"/>
            <a:ext cx="4498409" cy="5710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051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0F878-26E3-483B-8FCE-71FDC45D46FB}"/>
              </a:ext>
            </a:extLst>
          </p:cNvPr>
          <p:cNvSpPr>
            <a:spLocks noGrp="1"/>
          </p:cNvSpPr>
          <p:nvPr>
            <p:ph type="title"/>
          </p:nvPr>
        </p:nvSpPr>
        <p:spPr>
          <a:xfrm>
            <a:off x="513581" y="5099685"/>
            <a:ext cx="6517640" cy="1325563"/>
          </a:xfrm>
        </p:spPr>
        <p:txBody>
          <a:bodyPr/>
          <a:lstStyle/>
          <a:p>
            <a:r>
              <a:rPr lang="en-IN" dirty="0"/>
              <a:t>Battened, ledged and braced doors</a:t>
            </a:r>
          </a:p>
        </p:txBody>
      </p:sp>
      <p:pic>
        <p:nvPicPr>
          <p:cNvPr id="3074" name="Picture 2" descr="Battened, Ledged And Braced Doors, Civil Engineering, Assignment Help">
            <a:extLst>
              <a:ext uri="{FF2B5EF4-FFF2-40B4-BE49-F238E27FC236}">
                <a16:creationId xmlns:a16="http://schemas.microsoft.com/office/drawing/2014/main" id="{C903D16D-1930-493A-9DA8-ABE2422D0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803" y="654368"/>
            <a:ext cx="5055616" cy="577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8601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FD30D-F3E8-4844-A583-EC20C1F04D5F}"/>
              </a:ext>
            </a:extLst>
          </p:cNvPr>
          <p:cNvSpPr>
            <a:spLocks noGrp="1"/>
          </p:cNvSpPr>
          <p:nvPr>
            <p:ph type="title"/>
          </p:nvPr>
        </p:nvSpPr>
        <p:spPr>
          <a:xfrm>
            <a:off x="5882640" y="365125"/>
            <a:ext cx="5471160" cy="1325563"/>
          </a:xfrm>
        </p:spPr>
        <p:txBody>
          <a:bodyPr/>
          <a:lstStyle/>
          <a:p>
            <a:r>
              <a:rPr lang="en-IN" dirty="0"/>
              <a:t>Battened, ledged and framed doors</a:t>
            </a:r>
          </a:p>
        </p:txBody>
      </p:sp>
      <p:pic>
        <p:nvPicPr>
          <p:cNvPr id="4098" name="Picture 2" descr="What is door and types of door? - Gama Windows">
            <a:extLst>
              <a:ext uri="{FF2B5EF4-FFF2-40B4-BE49-F238E27FC236}">
                <a16:creationId xmlns:a16="http://schemas.microsoft.com/office/drawing/2014/main" id="{042B141A-2C11-4494-8B27-CE407AA77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3" y="538481"/>
            <a:ext cx="4581504" cy="5877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090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1600</TotalTime>
  <Words>4037</Words>
  <Application>Microsoft Office PowerPoint</Application>
  <PresentationFormat>Widescreen</PresentationFormat>
  <Paragraphs>631</Paragraphs>
  <Slides>122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122</vt:i4>
      </vt:variant>
    </vt:vector>
  </HeadingPairs>
  <TitlesOfParts>
    <vt:vector size="127" baseType="lpstr">
      <vt:lpstr>Arial</vt:lpstr>
      <vt:lpstr>Calibri</vt:lpstr>
      <vt:lpstr>Calibri Light</vt:lpstr>
      <vt:lpstr>Wingdings</vt:lpstr>
      <vt:lpstr>Office Theme</vt:lpstr>
      <vt:lpstr>BUILDING MATERIALS AND CONCRETE TECHNOLOGY</vt:lpstr>
      <vt:lpstr>UNIT -2                                        CONTENTS</vt:lpstr>
      <vt:lpstr>LINTELS</vt:lpstr>
      <vt:lpstr>Types of lintels</vt:lpstr>
      <vt:lpstr>Wood or timber lintels</vt:lpstr>
      <vt:lpstr>PowerPoint Presentation</vt:lpstr>
      <vt:lpstr>PowerPoint Presentation</vt:lpstr>
      <vt:lpstr>Stone lintels</vt:lpstr>
      <vt:lpstr>PowerPoint Presentation</vt:lpstr>
      <vt:lpstr>Brick lintels</vt:lpstr>
      <vt:lpstr>PowerPoint Presentation</vt:lpstr>
      <vt:lpstr>Steel lintels </vt:lpstr>
      <vt:lpstr>Reinforced cement concrete lintels</vt:lpstr>
      <vt:lpstr>PowerPoint Presentation</vt:lpstr>
      <vt:lpstr>ARCHES</vt:lpstr>
      <vt:lpstr>PowerPoint Presentation</vt:lpstr>
      <vt:lpstr>PowerPoint Presentation</vt:lpstr>
      <vt:lpstr>TYPES OF ARCHES</vt:lpstr>
      <vt:lpstr>ACCORDING TO SHAPE</vt:lpstr>
      <vt:lpstr>FLAT ARCH</vt:lpstr>
      <vt:lpstr>SEGMENTAL ARCH</vt:lpstr>
      <vt:lpstr>SEMI-CIRCULAR ARCH</vt:lpstr>
      <vt:lpstr>SEMI-ELLIPTICAL ARCH</vt:lpstr>
      <vt:lpstr>INVERTED ARCH</vt:lpstr>
      <vt:lpstr>POINTED ARCH</vt:lpstr>
      <vt:lpstr>RELIEVING ARCH</vt:lpstr>
      <vt:lpstr>HORSE SHOE ARCH</vt:lpstr>
      <vt:lpstr>STILTED ARCH</vt:lpstr>
      <vt:lpstr>VENETIAN ARCH</vt:lpstr>
      <vt:lpstr>FLORENTINE ARCH</vt:lpstr>
      <vt:lpstr>CLASSIFICATION ACCORDING TO NUMBER OF CENTRES</vt:lpstr>
      <vt:lpstr>ONE CENTRED ARCH</vt:lpstr>
      <vt:lpstr>TWO CENTRED ARCH</vt:lpstr>
      <vt:lpstr>THREE CENTRED ARCH</vt:lpstr>
      <vt:lpstr>FOUR CENTRE OR TUDOR ARCH</vt:lpstr>
      <vt:lpstr>FIVE CENTRED ARCH</vt:lpstr>
      <vt:lpstr>CLASSIFICATION OF ARCH ACCORDING TO WORKMANSHIP</vt:lpstr>
      <vt:lpstr>ROUGHED ARCH</vt:lpstr>
      <vt:lpstr>AXED OR ROUGH CUT ARCH</vt:lpstr>
      <vt:lpstr>GAUGED ARCH</vt:lpstr>
      <vt:lpstr>CLASSIFICATION OF ARCHES ACCORDING TO MATERIAL OF CONSTRUCTION</vt:lpstr>
      <vt:lpstr>STONE ARCHES</vt:lpstr>
      <vt:lpstr>BRICK ARCHES</vt:lpstr>
      <vt:lpstr>CONCRETE ARCHES</vt:lpstr>
      <vt:lpstr>STAIRCASE</vt:lpstr>
      <vt:lpstr>PowerPoint Presentation</vt:lpstr>
      <vt:lpstr>TECHNICAL TERMS</vt:lpstr>
      <vt:lpstr>TYPES OF STAIRS</vt:lpstr>
      <vt:lpstr>Straight stairs</vt:lpstr>
      <vt:lpstr>TURNING STAIRS</vt:lpstr>
      <vt:lpstr>PowerPoint Presentation</vt:lpstr>
      <vt:lpstr>PowerPoint Presentation</vt:lpstr>
      <vt:lpstr>PowerPoint Presentation</vt:lpstr>
      <vt:lpstr>CIRCULAR OR HELICAL OR SPIRAL STAIRS</vt:lpstr>
      <vt:lpstr>GEOMETRICAL STAIRS</vt:lpstr>
      <vt:lpstr>FLOORING</vt:lpstr>
      <vt:lpstr>GROUND FLOOR</vt:lpstr>
      <vt:lpstr>The types of Flooring used are</vt:lpstr>
      <vt:lpstr>Mud and moorum </vt:lpstr>
      <vt:lpstr>PowerPoint Presentation</vt:lpstr>
      <vt:lpstr>PowerPoint Presentation</vt:lpstr>
      <vt:lpstr>Cement concrete </vt:lpstr>
      <vt:lpstr>PowerPoint Presentation</vt:lpstr>
      <vt:lpstr>PowerPoint Presentation</vt:lpstr>
      <vt:lpstr>PowerPoint Presentation</vt:lpstr>
      <vt:lpstr>TERRAZZO</vt:lpstr>
      <vt:lpstr>PowerPoint Presentation</vt:lpstr>
      <vt:lpstr>PowerPoint Presentation</vt:lpstr>
      <vt:lpstr>MOSAIC</vt:lpstr>
      <vt:lpstr>PowerPoint Presentation</vt:lpstr>
      <vt:lpstr>MARBLE </vt:lpstr>
      <vt:lpstr>PowerPoint Presentation</vt:lpstr>
      <vt:lpstr>PowerPoint Presentation</vt:lpstr>
      <vt:lpstr>PowerPoint Presentation</vt:lpstr>
      <vt:lpstr>PowerPoint Presentation</vt:lpstr>
      <vt:lpstr>ROOFS</vt:lpstr>
      <vt:lpstr>Requirements of a good roof</vt:lpstr>
      <vt:lpstr>DIFFERENT TYPES OF ROOFS</vt:lpstr>
      <vt:lpstr>PITCHED ROOFS</vt:lpstr>
      <vt:lpstr>PowerPoint Presentation</vt:lpstr>
      <vt:lpstr>SINGLE ROOFS</vt:lpstr>
      <vt:lpstr>LEAN-TO ROOF</vt:lpstr>
      <vt:lpstr>COUPLE ROOFS</vt:lpstr>
      <vt:lpstr>TRUSSED ROOFS </vt:lpstr>
      <vt:lpstr>King post truss</vt:lpstr>
      <vt:lpstr>Queen post truss</vt:lpstr>
      <vt:lpstr>FLAT ROOFS</vt:lpstr>
      <vt:lpstr>CURVED ROOFS</vt:lpstr>
      <vt:lpstr>PowerPoint Presentation</vt:lpstr>
      <vt:lpstr>PowerPoint Presentation</vt:lpstr>
      <vt:lpstr>PowerPoint Presentation</vt:lpstr>
      <vt:lpstr>SIZES OF DOORS</vt:lpstr>
      <vt:lpstr>SIZES OF DOORS</vt:lpstr>
      <vt:lpstr>Recommended dimensions for Doors</vt:lpstr>
      <vt:lpstr>TYPES OF DOORS</vt:lpstr>
      <vt:lpstr>TYPES OF DOORS</vt:lpstr>
      <vt:lpstr>Battened and ledged door</vt:lpstr>
      <vt:lpstr>Battened, ledged and braced doors</vt:lpstr>
      <vt:lpstr>Battened, ledged and framed doors</vt:lpstr>
      <vt:lpstr>Battened, ledged, braced and framed doors</vt:lpstr>
      <vt:lpstr>Framed and panelled doors</vt:lpstr>
      <vt:lpstr>Glazed or sash doors</vt:lpstr>
      <vt:lpstr>Flush doors</vt:lpstr>
      <vt:lpstr>Louvered doors</vt:lpstr>
      <vt:lpstr>Revolving door</vt:lpstr>
      <vt:lpstr>Sliding doors</vt:lpstr>
      <vt:lpstr>Swing doors</vt:lpstr>
      <vt:lpstr>Collapsible steel door</vt:lpstr>
      <vt:lpstr>Rolling steel door</vt:lpstr>
      <vt:lpstr>WINDOWS </vt:lpstr>
      <vt:lpstr>Recommended dimensions for windows</vt:lpstr>
      <vt:lpstr>TYPES OF WINDOWS</vt:lpstr>
      <vt:lpstr>Fixed windows</vt:lpstr>
      <vt:lpstr>Pivoted windows</vt:lpstr>
      <vt:lpstr>Double hung windows</vt:lpstr>
      <vt:lpstr>Sliding windows</vt:lpstr>
      <vt:lpstr>Casement windows</vt:lpstr>
      <vt:lpstr>Sash or glazed windows</vt:lpstr>
      <vt:lpstr>Louvered windows</vt:lpstr>
      <vt:lpstr>Metal windows</vt:lpstr>
      <vt:lpstr>Bay windows</vt:lpstr>
      <vt:lpstr>Corner windows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MATERIALS AND CONCRETE TECHNOLOGY</dc:title>
  <dc:creator>santosh kumar</dc:creator>
  <cp:lastModifiedBy>Sasi gps</cp:lastModifiedBy>
  <cp:revision>84</cp:revision>
  <dcterms:created xsi:type="dcterms:W3CDTF">2021-05-07T15:46:20Z</dcterms:created>
  <dcterms:modified xsi:type="dcterms:W3CDTF">2023-11-19T04:37:42Z</dcterms:modified>
</cp:coreProperties>
</file>